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handoutMasterIdLst>
    <p:handoutMasterId r:id="rId12"/>
  </p:handoutMasterIdLst>
  <p:sldIdLst>
    <p:sldId id="256" r:id="rId2"/>
    <p:sldId id="259" r:id="rId3"/>
    <p:sldId id="264" r:id="rId4"/>
    <p:sldId id="260" r:id="rId5"/>
    <p:sldId id="275" r:id="rId6"/>
    <p:sldId id="274" r:id="rId7"/>
    <p:sldId id="262" r:id="rId8"/>
    <p:sldId id="257"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7C9C"/>
    <a:srgbClr val="2A7F00"/>
    <a:srgbClr val="006A96"/>
    <a:srgbClr val="DEDEDE"/>
    <a:srgbClr val="000000"/>
    <a:srgbClr val="DAA377"/>
    <a:srgbClr val="05BFD5"/>
    <a:srgbClr val="FF9966"/>
    <a:srgbClr val="BFBFB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10"/>
    <p:restoredTop sz="83315" autoAdjust="0"/>
  </p:normalViewPr>
  <p:slideViewPr>
    <p:cSldViewPr snapToGrid="0" snapToObjects="1">
      <p:cViewPr varScale="1">
        <p:scale>
          <a:sx n="100" d="100"/>
          <a:sy n="100" d="100"/>
        </p:scale>
        <p:origin x="822" y="90"/>
      </p:cViewPr>
      <p:guideLst>
        <p:guide orient="horz" pos="2160"/>
        <p:guide pos="3840"/>
      </p:guideLst>
    </p:cSldViewPr>
  </p:slideViewPr>
  <p:notesTextViewPr>
    <p:cViewPr>
      <p:scale>
        <a:sx n="3" d="2"/>
        <a:sy n="3" d="2"/>
      </p:scale>
      <p:origin x="0" y="0"/>
    </p:cViewPr>
  </p:notesTextViewPr>
  <p:notesViewPr>
    <p:cSldViewPr snapToGrid="0" snapToObjects="1" showGuides="1">
      <p:cViewPr varScale="1">
        <p:scale>
          <a:sx n="109" d="100"/>
          <a:sy n="109" d="100"/>
        </p:scale>
        <p:origin x="3176"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02D669-B255-435A-BFB7-C395C8A68009}" type="doc">
      <dgm:prSet loTypeId="urn:microsoft.com/office/officeart/2008/layout/VerticalCurvedList" loCatId="list" qsTypeId="urn:microsoft.com/office/officeart/2005/8/quickstyle/simple2" qsCatId="simple" csTypeId="urn:microsoft.com/office/officeart/2005/8/colors/accent2_5" csCatId="accent2" phldr="1"/>
      <dgm:spPr/>
      <dgm:t>
        <a:bodyPr/>
        <a:lstStyle/>
        <a:p>
          <a:endParaRPr lang="en-US"/>
        </a:p>
      </dgm:t>
    </dgm:pt>
    <dgm:pt modelId="{54249724-CD3A-4512-9E66-B1B3DC898533}">
      <dgm:prSet phldrT="[Text]" custT="1"/>
      <dgm:spPr/>
      <dgm:t>
        <a:bodyPr/>
        <a:lstStyle/>
        <a:p>
          <a:r>
            <a:rPr lang="en-US" sz="3300" b="1" dirty="0" smtClean="0">
              <a:latin typeface="Roboto" pitchFamily="2" charset="0"/>
              <a:ea typeface="Roboto" pitchFamily="2" charset="0"/>
            </a:rPr>
            <a:t>	</a:t>
          </a:r>
          <a:r>
            <a:rPr lang="en-US" sz="3000" b="1" dirty="0" smtClean="0">
              <a:latin typeface="Roboto" pitchFamily="2" charset="0"/>
              <a:ea typeface="Roboto" pitchFamily="2" charset="0"/>
            </a:rPr>
            <a:t>Implementation Partner Selection</a:t>
          </a:r>
          <a:endParaRPr lang="en-US" sz="3000" dirty="0"/>
        </a:p>
      </dgm:t>
    </dgm:pt>
    <dgm:pt modelId="{CDBBDB66-1C59-4D2F-8503-175E369251A0}" type="parTrans" cxnId="{EFA3C42B-AA72-4115-AC0F-EF7D86EB29E4}">
      <dgm:prSet/>
      <dgm:spPr/>
      <dgm:t>
        <a:bodyPr/>
        <a:lstStyle/>
        <a:p>
          <a:endParaRPr lang="en-US"/>
        </a:p>
      </dgm:t>
    </dgm:pt>
    <dgm:pt modelId="{B85B1C54-B4BB-4B34-BD78-23A9E7FA1379}" type="sibTrans" cxnId="{EFA3C42B-AA72-4115-AC0F-EF7D86EB29E4}">
      <dgm:prSet/>
      <dgm:spPr/>
      <dgm:t>
        <a:bodyPr/>
        <a:lstStyle/>
        <a:p>
          <a:endParaRPr lang="en-US"/>
        </a:p>
      </dgm:t>
    </dgm:pt>
    <dgm:pt modelId="{F7C93E98-2CC3-4F96-9731-7960AC3AE75D}">
      <dgm:prSet custT="1"/>
      <dgm:spPr/>
      <dgm:t>
        <a:bodyPr/>
        <a:lstStyle/>
        <a:p>
          <a:r>
            <a:rPr lang="en-US" sz="3300" b="1" dirty="0" smtClean="0">
              <a:latin typeface="Roboto" pitchFamily="2" charset="0"/>
              <a:ea typeface="Roboto" pitchFamily="2" charset="0"/>
            </a:rPr>
            <a:t>	</a:t>
          </a:r>
          <a:r>
            <a:rPr lang="en-US" sz="3000" b="1" dirty="0" smtClean="0">
              <a:latin typeface="Roboto" pitchFamily="2" charset="0"/>
              <a:ea typeface="Roboto" pitchFamily="2" charset="0"/>
            </a:rPr>
            <a:t>Design </a:t>
          </a:r>
          <a:r>
            <a:rPr lang="en-US" sz="3000" b="1" dirty="0" smtClean="0">
              <a:latin typeface="Roboto" pitchFamily="2" charset="0"/>
              <a:ea typeface="Roboto" pitchFamily="2" charset="0"/>
            </a:rPr>
            <a:t>Teams </a:t>
          </a:r>
          <a:r>
            <a:rPr lang="en-US" sz="3000" b="1" dirty="0" smtClean="0">
              <a:latin typeface="Roboto" pitchFamily="2" charset="0"/>
              <a:ea typeface="Roboto" pitchFamily="2" charset="0"/>
            </a:rPr>
            <a:t>and Training</a:t>
          </a:r>
        </a:p>
      </dgm:t>
    </dgm:pt>
    <dgm:pt modelId="{860304DC-7FE6-4FF0-AFD3-CB344F6898F9}" type="parTrans" cxnId="{63D1F493-CF9C-4406-884C-6EF312EE41A5}">
      <dgm:prSet/>
      <dgm:spPr/>
      <dgm:t>
        <a:bodyPr/>
        <a:lstStyle/>
        <a:p>
          <a:endParaRPr lang="en-US"/>
        </a:p>
      </dgm:t>
    </dgm:pt>
    <dgm:pt modelId="{9B641C71-91D5-40CA-BD41-29D25C1FD055}" type="sibTrans" cxnId="{63D1F493-CF9C-4406-884C-6EF312EE41A5}">
      <dgm:prSet/>
      <dgm:spPr/>
      <dgm:t>
        <a:bodyPr/>
        <a:lstStyle/>
        <a:p>
          <a:endParaRPr lang="en-US"/>
        </a:p>
      </dgm:t>
    </dgm:pt>
    <dgm:pt modelId="{412D1058-EB5D-4D8F-9AC3-B76BE24262CD}">
      <dgm:prSet custT="1"/>
      <dgm:spPr/>
      <dgm:t>
        <a:bodyPr/>
        <a:lstStyle/>
        <a:p>
          <a:r>
            <a:rPr lang="en-US" sz="3300" b="1" dirty="0" smtClean="0">
              <a:latin typeface="Roboto" pitchFamily="2" charset="0"/>
              <a:ea typeface="Roboto" pitchFamily="2" charset="0"/>
            </a:rPr>
            <a:t>	</a:t>
          </a:r>
          <a:r>
            <a:rPr lang="en-US" sz="3300" b="1" dirty="0" smtClean="0">
              <a:latin typeface="Roboto" pitchFamily="2" charset="0"/>
              <a:ea typeface="Roboto" pitchFamily="2" charset="0"/>
            </a:rPr>
            <a:t>90 Day Plan and </a:t>
          </a:r>
          <a:r>
            <a:rPr lang="en-US" sz="3000" b="1" dirty="0" smtClean="0">
              <a:latin typeface="Roboto" pitchFamily="2" charset="0"/>
              <a:ea typeface="Roboto" pitchFamily="2" charset="0"/>
            </a:rPr>
            <a:t>ESR </a:t>
          </a:r>
          <a:r>
            <a:rPr lang="en-US" sz="3000" b="1" dirty="0" smtClean="0">
              <a:latin typeface="Roboto" pitchFamily="2" charset="0"/>
              <a:ea typeface="Roboto" pitchFamily="2" charset="0"/>
            </a:rPr>
            <a:t>Events</a:t>
          </a:r>
        </a:p>
      </dgm:t>
    </dgm:pt>
    <dgm:pt modelId="{846586AB-0788-4EA3-8731-7FBBA6776200}" type="parTrans" cxnId="{2A476DA9-1617-4CAD-9C13-8AF404C08F8E}">
      <dgm:prSet/>
      <dgm:spPr/>
      <dgm:t>
        <a:bodyPr/>
        <a:lstStyle/>
        <a:p>
          <a:endParaRPr lang="en-US"/>
        </a:p>
      </dgm:t>
    </dgm:pt>
    <dgm:pt modelId="{C72C9B3D-76B2-4862-8091-245D23B9BF2F}" type="sibTrans" cxnId="{2A476DA9-1617-4CAD-9C13-8AF404C08F8E}">
      <dgm:prSet/>
      <dgm:spPr/>
      <dgm:t>
        <a:bodyPr/>
        <a:lstStyle/>
        <a:p>
          <a:endParaRPr lang="en-US"/>
        </a:p>
      </dgm:t>
    </dgm:pt>
    <dgm:pt modelId="{52CB2BAC-74DE-44C9-B1D5-AE4B0F00EE18}">
      <dgm:prSet custT="1"/>
      <dgm:spPr/>
      <dgm:t>
        <a:bodyPr/>
        <a:lstStyle/>
        <a:p>
          <a:r>
            <a:rPr lang="en-US" sz="3300" b="1" dirty="0" smtClean="0">
              <a:latin typeface="Roboto" pitchFamily="2" charset="0"/>
              <a:ea typeface="Roboto" pitchFamily="2" charset="0"/>
            </a:rPr>
            <a:t>	</a:t>
          </a:r>
          <a:r>
            <a:rPr lang="en-US" sz="3000" b="1" dirty="0" smtClean="0">
              <a:latin typeface="Roboto" pitchFamily="2" charset="0"/>
              <a:ea typeface="Roboto" pitchFamily="2" charset="0"/>
            </a:rPr>
            <a:t>UC Path Update</a:t>
          </a:r>
        </a:p>
      </dgm:t>
    </dgm:pt>
    <dgm:pt modelId="{1C30085F-7DB7-41D8-B961-629327B0ACF5}" type="parTrans" cxnId="{B4134434-48E1-4218-889E-42A279EAD6A0}">
      <dgm:prSet/>
      <dgm:spPr/>
      <dgm:t>
        <a:bodyPr/>
        <a:lstStyle/>
        <a:p>
          <a:endParaRPr lang="en-US"/>
        </a:p>
      </dgm:t>
    </dgm:pt>
    <dgm:pt modelId="{A2E5E014-4851-4BAF-91A5-F864BBC2BAB2}" type="sibTrans" cxnId="{B4134434-48E1-4218-889E-42A279EAD6A0}">
      <dgm:prSet/>
      <dgm:spPr/>
      <dgm:t>
        <a:bodyPr/>
        <a:lstStyle/>
        <a:p>
          <a:endParaRPr lang="en-US"/>
        </a:p>
      </dgm:t>
    </dgm:pt>
    <dgm:pt modelId="{1BF4107F-CA47-417C-8D25-92B5540C8EAC}">
      <dgm:prSet custT="1"/>
      <dgm:spPr/>
      <dgm:t>
        <a:bodyPr/>
        <a:lstStyle/>
        <a:p>
          <a:r>
            <a:rPr lang="en-US" sz="3300" b="1" dirty="0" smtClean="0">
              <a:latin typeface="Roboto" pitchFamily="2" charset="0"/>
              <a:ea typeface="Roboto" pitchFamily="2" charset="0"/>
            </a:rPr>
            <a:t>	</a:t>
          </a:r>
          <a:r>
            <a:rPr lang="en-US" sz="3000" b="1" dirty="0" smtClean="0">
              <a:latin typeface="Roboto" pitchFamily="2" charset="0"/>
              <a:ea typeface="Roboto" pitchFamily="2" charset="0"/>
            </a:rPr>
            <a:t>GA Clean Up Approach</a:t>
          </a:r>
        </a:p>
      </dgm:t>
    </dgm:pt>
    <dgm:pt modelId="{F61781EE-685C-45C1-BA49-397B47D26E7D}" type="parTrans" cxnId="{F37618C2-F0E0-407F-B90E-A0715E89E4C2}">
      <dgm:prSet/>
      <dgm:spPr/>
      <dgm:t>
        <a:bodyPr/>
        <a:lstStyle/>
        <a:p>
          <a:endParaRPr lang="en-US"/>
        </a:p>
      </dgm:t>
    </dgm:pt>
    <dgm:pt modelId="{604460EA-BF53-41BF-94C0-70C2CE3DB0A2}" type="sibTrans" cxnId="{F37618C2-F0E0-407F-B90E-A0715E89E4C2}">
      <dgm:prSet/>
      <dgm:spPr/>
      <dgm:t>
        <a:bodyPr/>
        <a:lstStyle/>
        <a:p>
          <a:endParaRPr lang="en-US"/>
        </a:p>
      </dgm:t>
    </dgm:pt>
    <dgm:pt modelId="{A7E4D837-62E0-4419-99FF-14E477D8E36B}">
      <dgm:prSet custT="1"/>
      <dgm:spPr/>
      <dgm:t>
        <a:bodyPr/>
        <a:lstStyle/>
        <a:p>
          <a:r>
            <a:rPr lang="en-US" sz="3300" b="1" dirty="0" smtClean="0">
              <a:latin typeface="Roboto" pitchFamily="2" charset="0"/>
              <a:ea typeface="Roboto" pitchFamily="2" charset="0"/>
            </a:rPr>
            <a:t>	</a:t>
          </a:r>
          <a:r>
            <a:rPr lang="en-US" sz="3000" b="1" dirty="0" smtClean="0">
              <a:latin typeface="Roboto" pitchFamily="2" charset="0"/>
              <a:ea typeface="Roboto" pitchFamily="2" charset="0"/>
            </a:rPr>
            <a:t>Chart of Accounts Final Drafts</a:t>
          </a:r>
        </a:p>
      </dgm:t>
    </dgm:pt>
    <dgm:pt modelId="{ADF9B162-B877-4536-897A-0888EEF094A6}" type="parTrans" cxnId="{D2E5CE39-ED79-4B56-B9C9-0C6A576CF114}">
      <dgm:prSet/>
      <dgm:spPr/>
      <dgm:t>
        <a:bodyPr/>
        <a:lstStyle/>
        <a:p>
          <a:endParaRPr lang="en-US"/>
        </a:p>
      </dgm:t>
    </dgm:pt>
    <dgm:pt modelId="{9DB4EDC5-4940-4EB7-9605-C61B16C18693}" type="sibTrans" cxnId="{D2E5CE39-ED79-4B56-B9C9-0C6A576CF114}">
      <dgm:prSet/>
      <dgm:spPr/>
      <dgm:t>
        <a:bodyPr/>
        <a:lstStyle/>
        <a:p>
          <a:endParaRPr lang="en-US"/>
        </a:p>
      </dgm:t>
    </dgm:pt>
    <dgm:pt modelId="{917E5289-4FDE-4412-B8CB-79D298F94D89}" type="pres">
      <dgm:prSet presAssocID="{7802D669-B255-435A-BFB7-C395C8A68009}" presName="Name0" presStyleCnt="0">
        <dgm:presLayoutVars>
          <dgm:chMax val="7"/>
          <dgm:chPref val="7"/>
          <dgm:dir/>
        </dgm:presLayoutVars>
      </dgm:prSet>
      <dgm:spPr/>
      <dgm:t>
        <a:bodyPr/>
        <a:lstStyle/>
        <a:p>
          <a:endParaRPr lang="en-US"/>
        </a:p>
      </dgm:t>
    </dgm:pt>
    <dgm:pt modelId="{D6C578BA-AF37-46EC-9F8D-D5D043B827CC}" type="pres">
      <dgm:prSet presAssocID="{7802D669-B255-435A-BFB7-C395C8A68009}" presName="Name1" presStyleCnt="0"/>
      <dgm:spPr/>
    </dgm:pt>
    <dgm:pt modelId="{B9E99E83-DF0C-456C-AEA0-828FA4276C76}" type="pres">
      <dgm:prSet presAssocID="{7802D669-B255-435A-BFB7-C395C8A68009}" presName="cycle" presStyleCnt="0"/>
      <dgm:spPr/>
    </dgm:pt>
    <dgm:pt modelId="{05347375-CC77-4E04-819B-1C666372FBDC}" type="pres">
      <dgm:prSet presAssocID="{7802D669-B255-435A-BFB7-C395C8A68009}" presName="srcNode" presStyleLbl="node1" presStyleIdx="0" presStyleCnt="6"/>
      <dgm:spPr/>
    </dgm:pt>
    <dgm:pt modelId="{62461884-6424-4BCF-AC2D-6D8A8C8AFA34}" type="pres">
      <dgm:prSet presAssocID="{7802D669-B255-435A-BFB7-C395C8A68009}" presName="conn" presStyleLbl="parChTrans1D2" presStyleIdx="0" presStyleCnt="1"/>
      <dgm:spPr/>
      <dgm:t>
        <a:bodyPr/>
        <a:lstStyle/>
        <a:p>
          <a:endParaRPr lang="en-US"/>
        </a:p>
      </dgm:t>
    </dgm:pt>
    <dgm:pt modelId="{EC0163EF-DD0A-4E41-9243-7109B27917B8}" type="pres">
      <dgm:prSet presAssocID="{7802D669-B255-435A-BFB7-C395C8A68009}" presName="extraNode" presStyleLbl="node1" presStyleIdx="0" presStyleCnt="6"/>
      <dgm:spPr/>
    </dgm:pt>
    <dgm:pt modelId="{CDBDCEB2-99CF-486C-AC53-D0A1BF7DD441}" type="pres">
      <dgm:prSet presAssocID="{7802D669-B255-435A-BFB7-C395C8A68009}" presName="dstNode" presStyleLbl="node1" presStyleIdx="0" presStyleCnt="6"/>
      <dgm:spPr/>
    </dgm:pt>
    <dgm:pt modelId="{6DD36821-39EC-441D-A19A-011FDF4FE1FA}" type="pres">
      <dgm:prSet presAssocID="{54249724-CD3A-4512-9E66-B1B3DC898533}" presName="text_1" presStyleLbl="node1" presStyleIdx="0" presStyleCnt="6">
        <dgm:presLayoutVars>
          <dgm:bulletEnabled val="1"/>
        </dgm:presLayoutVars>
      </dgm:prSet>
      <dgm:spPr/>
      <dgm:t>
        <a:bodyPr/>
        <a:lstStyle/>
        <a:p>
          <a:endParaRPr lang="en-US"/>
        </a:p>
      </dgm:t>
    </dgm:pt>
    <dgm:pt modelId="{A0313C10-8C3C-4160-89B8-B668ED3BA5C4}" type="pres">
      <dgm:prSet presAssocID="{54249724-CD3A-4512-9E66-B1B3DC898533}" presName="accent_1" presStyleCnt="0"/>
      <dgm:spPr/>
    </dgm:pt>
    <dgm:pt modelId="{6CEBEC8A-CFBA-42B9-86FB-A2467FED400B}" type="pres">
      <dgm:prSet presAssocID="{54249724-CD3A-4512-9E66-B1B3DC898533}" presName="accentRepeatNode" presStyleLbl="solidFgAcc1" presStyleIdx="0" presStyleCnt="6" custScaleX="115407" custScaleY="115407"/>
      <dgm:spPr/>
    </dgm:pt>
    <dgm:pt modelId="{091A35D6-9258-47C6-B029-3925B55CE202}" type="pres">
      <dgm:prSet presAssocID="{F7C93E98-2CC3-4F96-9731-7960AC3AE75D}" presName="text_2" presStyleLbl="node1" presStyleIdx="1" presStyleCnt="6">
        <dgm:presLayoutVars>
          <dgm:bulletEnabled val="1"/>
        </dgm:presLayoutVars>
      </dgm:prSet>
      <dgm:spPr/>
      <dgm:t>
        <a:bodyPr/>
        <a:lstStyle/>
        <a:p>
          <a:endParaRPr lang="en-US"/>
        </a:p>
      </dgm:t>
    </dgm:pt>
    <dgm:pt modelId="{6780D249-10DC-4841-8EE4-F0E035F02681}" type="pres">
      <dgm:prSet presAssocID="{F7C93E98-2CC3-4F96-9731-7960AC3AE75D}" presName="accent_2" presStyleCnt="0"/>
      <dgm:spPr/>
    </dgm:pt>
    <dgm:pt modelId="{C65FE5BE-B907-41CB-95B5-54B8C2826AAC}" type="pres">
      <dgm:prSet presAssocID="{F7C93E98-2CC3-4F96-9731-7960AC3AE75D}" presName="accentRepeatNode" presStyleLbl="solidFgAcc1" presStyleIdx="1" presStyleCnt="6" custScaleX="115407" custScaleY="115407"/>
      <dgm:spPr/>
    </dgm:pt>
    <dgm:pt modelId="{6A208FAA-35AF-47B4-B06C-BACE4592FE03}" type="pres">
      <dgm:prSet presAssocID="{412D1058-EB5D-4D8F-9AC3-B76BE24262CD}" presName="text_3" presStyleLbl="node1" presStyleIdx="2" presStyleCnt="6">
        <dgm:presLayoutVars>
          <dgm:bulletEnabled val="1"/>
        </dgm:presLayoutVars>
      </dgm:prSet>
      <dgm:spPr/>
      <dgm:t>
        <a:bodyPr/>
        <a:lstStyle/>
        <a:p>
          <a:endParaRPr lang="en-US"/>
        </a:p>
      </dgm:t>
    </dgm:pt>
    <dgm:pt modelId="{D6CB18EF-CB59-48D7-9818-0D841C029543}" type="pres">
      <dgm:prSet presAssocID="{412D1058-EB5D-4D8F-9AC3-B76BE24262CD}" presName="accent_3" presStyleCnt="0"/>
      <dgm:spPr/>
    </dgm:pt>
    <dgm:pt modelId="{13023802-5830-4EEF-93C2-D3683BB42B9D}" type="pres">
      <dgm:prSet presAssocID="{412D1058-EB5D-4D8F-9AC3-B76BE24262CD}" presName="accentRepeatNode" presStyleLbl="solidFgAcc1" presStyleIdx="2" presStyleCnt="6" custScaleX="115407" custScaleY="115407"/>
      <dgm:spPr/>
    </dgm:pt>
    <dgm:pt modelId="{CFAE9E8D-5513-42F3-9F2C-C4E029A8A554}" type="pres">
      <dgm:prSet presAssocID="{52CB2BAC-74DE-44C9-B1D5-AE4B0F00EE18}" presName="text_4" presStyleLbl="node1" presStyleIdx="3" presStyleCnt="6">
        <dgm:presLayoutVars>
          <dgm:bulletEnabled val="1"/>
        </dgm:presLayoutVars>
      </dgm:prSet>
      <dgm:spPr/>
      <dgm:t>
        <a:bodyPr/>
        <a:lstStyle/>
        <a:p>
          <a:endParaRPr lang="en-US"/>
        </a:p>
      </dgm:t>
    </dgm:pt>
    <dgm:pt modelId="{AFDB0E5C-351E-41AD-9307-3E9A34ECD11E}" type="pres">
      <dgm:prSet presAssocID="{52CB2BAC-74DE-44C9-B1D5-AE4B0F00EE18}" presName="accent_4" presStyleCnt="0"/>
      <dgm:spPr/>
    </dgm:pt>
    <dgm:pt modelId="{EBA123C2-E9CB-4EC3-8946-9B1F29049331}" type="pres">
      <dgm:prSet presAssocID="{52CB2BAC-74DE-44C9-B1D5-AE4B0F00EE18}" presName="accentRepeatNode" presStyleLbl="solidFgAcc1" presStyleIdx="3" presStyleCnt="6" custScaleX="115407" custScaleY="115407"/>
      <dgm:spPr/>
    </dgm:pt>
    <dgm:pt modelId="{8D4CDF88-529E-4F32-A4B7-A9A834F7B32F}" type="pres">
      <dgm:prSet presAssocID="{1BF4107F-CA47-417C-8D25-92B5540C8EAC}" presName="text_5" presStyleLbl="node1" presStyleIdx="4" presStyleCnt="6">
        <dgm:presLayoutVars>
          <dgm:bulletEnabled val="1"/>
        </dgm:presLayoutVars>
      </dgm:prSet>
      <dgm:spPr/>
      <dgm:t>
        <a:bodyPr/>
        <a:lstStyle/>
        <a:p>
          <a:endParaRPr lang="en-US"/>
        </a:p>
      </dgm:t>
    </dgm:pt>
    <dgm:pt modelId="{4BECD7A0-6300-40DA-8193-6132EF059A89}" type="pres">
      <dgm:prSet presAssocID="{1BF4107F-CA47-417C-8D25-92B5540C8EAC}" presName="accent_5" presStyleCnt="0"/>
      <dgm:spPr/>
    </dgm:pt>
    <dgm:pt modelId="{4667FA2D-0C0A-4749-BD6D-83C5003D90D2}" type="pres">
      <dgm:prSet presAssocID="{1BF4107F-CA47-417C-8D25-92B5540C8EAC}" presName="accentRepeatNode" presStyleLbl="solidFgAcc1" presStyleIdx="4" presStyleCnt="6" custScaleX="115407" custScaleY="115407"/>
      <dgm:spPr/>
    </dgm:pt>
    <dgm:pt modelId="{CEF564BA-28B3-4545-80D9-7DFA952F8F1E}" type="pres">
      <dgm:prSet presAssocID="{A7E4D837-62E0-4419-99FF-14E477D8E36B}" presName="text_6" presStyleLbl="node1" presStyleIdx="5" presStyleCnt="6">
        <dgm:presLayoutVars>
          <dgm:bulletEnabled val="1"/>
        </dgm:presLayoutVars>
      </dgm:prSet>
      <dgm:spPr/>
      <dgm:t>
        <a:bodyPr/>
        <a:lstStyle/>
        <a:p>
          <a:endParaRPr lang="en-US"/>
        </a:p>
      </dgm:t>
    </dgm:pt>
    <dgm:pt modelId="{0750075C-CB0E-4A24-BFF9-A9B1080A5D3B}" type="pres">
      <dgm:prSet presAssocID="{A7E4D837-62E0-4419-99FF-14E477D8E36B}" presName="accent_6" presStyleCnt="0"/>
      <dgm:spPr/>
    </dgm:pt>
    <dgm:pt modelId="{AE170794-C5EE-4670-8CAA-492B6F9BA707}" type="pres">
      <dgm:prSet presAssocID="{A7E4D837-62E0-4419-99FF-14E477D8E36B}" presName="accentRepeatNode" presStyleLbl="solidFgAcc1" presStyleIdx="5" presStyleCnt="6" custScaleX="115407" custScaleY="115407"/>
      <dgm:spPr/>
    </dgm:pt>
  </dgm:ptLst>
  <dgm:cxnLst>
    <dgm:cxn modelId="{C553FC76-508D-4E6C-9D58-BCEFD3EBEC52}" type="presOf" srcId="{B85B1C54-B4BB-4B34-BD78-23A9E7FA1379}" destId="{62461884-6424-4BCF-AC2D-6D8A8C8AFA34}" srcOrd="0" destOrd="0" presId="urn:microsoft.com/office/officeart/2008/layout/VerticalCurvedList"/>
    <dgm:cxn modelId="{63D1F493-CF9C-4406-884C-6EF312EE41A5}" srcId="{7802D669-B255-435A-BFB7-C395C8A68009}" destId="{F7C93E98-2CC3-4F96-9731-7960AC3AE75D}" srcOrd="1" destOrd="0" parTransId="{860304DC-7FE6-4FF0-AFD3-CB344F6898F9}" sibTransId="{9B641C71-91D5-40CA-BD41-29D25C1FD055}"/>
    <dgm:cxn modelId="{F37618C2-F0E0-407F-B90E-A0715E89E4C2}" srcId="{7802D669-B255-435A-BFB7-C395C8A68009}" destId="{1BF4107F-CA47-417C-8D25-92B5540C8EAC}" srcOrd="4" destOrd="0" parTransId="{F61781EE-685C-45C1-BA49-397B47D26E7D}" sibTransId="{604460EA-BF53-41BF-94C0-70C2CE3DB0A2}"/>
    <dgm:cxn modelId="{DA2B56D0-06FF-40BC-B015-B85844F2AE91}" type="presOf" srcId="{F7C93E98-2CC3-4F96-9731-7960AC3AE75D}" destId="{091A35D6-9258-47C6-B029-3925B55CE202}" srcOrd="0" destOrd="0" presId="urn:microsoft.com/office/officeart/2008/layout/VerticalCurvedList"/>
    <dgm:cxn modelId="{1EF71857-878A-43C4-8C09-27E0DA53A45A}" type="presOf" srcId="{412D1058-EB5D-4D8F-9AC3-B76BE24262CD}" destId="{6A208FAA-35AF-47B4-B06C-BACE4592FE03}" srcOrd="0" destOrd="0" presId="urn:microsoft.com/office/officeart/2008/layout/VerticalCurvedList"/>
    <dgm:cxn modelId="{09BB9D7C-8D73-42DE-97CB-DDCE4E7D40FC}" type="presOf" srcId="{52CB2BAC-74DE-44C9-B1D5-AE4B0F00EE18}" destId="{CFAE9E8D-5513-42F3-9F2C-C4E029A8A554}" srcOrd="0" destOrd="0" presId="urn:microsoft.com/office/officeart/2008/layout/VerticalCurvedList"/>
    <dgm:cxn modelId="{B4134434-48E1-4218-889E-42A279EAD6A0}" srcId="{7802D669-B255-435A-BFB7-C395C8A68009}" destId="{52CB2BAC-74DE-44C9-B1D5-AE4B0F00EE18}" srcOrd="3" destOrd="0" parTransId="{1C30085F-7DB7-41D8-B961-629327B0ACF5}" sibTransId="{A2E5E014-4851-4BAF-91A5-F864BBC2BAB2}"/>
    <dgm:cxn modelId="{EFA3C42B-AA72-4115-AC0F-EF7D86EB29E4}" srcId="{7802D669-B255-435A-BFB7-C395C8A68009}" destId="{54249724-CD3A-4512-9E66-B1B3DC898533}" srcOrd="0" destOrd="0" parTransId="{CDBBDB66-1C59-4D2F-8503-175E369251A0}" sibTransId="{B85B1C54-B4BB-4B34-BD78-23A9E7FA1379}"/>
    <dgm:cxn modelId="{30AD7D63-04EE-4BED-A894-9EDA16FE083F}" type="presOf" srcId="{1BF4107F-CA47-417C-8D25-92B5540C8EAC}" destId="{8D4CDF88-529E-4F32-A4B7-A9A834F7B32F}" srcOrd="0" destOrd="0" presId="urn:microsoft.com/office/officeart/2008/layout/VerticalCurvedList"/>
    <dgm:cxn modelId="{2A476DA9-1617-4CAD-9C13-8AF404C08F8E}" srcId="{7802D669-B255-435A-BFB7-C395C8A68009}" destId="{412D1058-EB5D-4D8F-9AC3-B76BE24262CD}" srcOrd="2" destOrd="0" parTransId="{846586AB-0788-4EA3-8731-7FBBA6776200}" sibTransId="{C72C9B3D-76B2-4862-8091-245D23B9BF2F}"/>
    <dgm:cxn modelId="{D89CB7AA-F1DC-4EE5-B976-6F9B06157F0F}" type="presOf" srcId="{54249724-CD3A-4512-9E66-B1B3DC898533}" destId="{6DD36821-39EC-441D-A19A-011FDF4FE1FA}" srcOrd="0" destOrd="0" presId="urn:microsoft.com/office/officeart/2008/layout/VerticalCurvedList"/>
    <dgm:cxn modelId="{6293A0A5-0CE8-45C5-9E76-01985FAFAB2B}" type="presOf" srcId="{A7E4D837-62E0-4419-99FF-14E477D8E36B}" destId="{CEF564BA-28B3-4545-80D9-7DFA952F8F1E}" srcOrd="0" destOrd="0" presId="urn:microsoft.com/office/officeart/2008/layout/VerticalCurvedList"/>
    <dgm:cxn modelId="{522CC22F-BE08-48D5-863A-6DD36BD16C6A}" type="presOf" srcId="{7802D669-B255-435A-BFB7-C395C8A68009}" destId="{917E5289-4FDE-4412-B8CB-79D298F94D89}" srcOrd="0" destOrd="0" presId="urn:microsoft.com/office/officeart/2008/layout/VerticalCurvedList"/>
    <dgm:cxn modelId="{D2E5CE39-ED79-4B56-B9C9-0C6A576CF114}" srcId="{7802D669-B255-435A-BFB7-C395C8A68009}" destId="{A7E4D837-62E0-4419-99FF-14E477D8E36B}" srcOrd="5" destOrd="0" parTransId="{ADF9B162-B877-4536-897A-0888EEF094A6}" sibTransId="{9DB4EDC5-4940-4EB7-9605-C61B16C18693}"/>
    <dgm:cxn modelId="{7AED5B4D-59E8-4547-8318-64993B485DAF}" type="presParOf" srcId="{917E5289-4FDE-4412-B8CB-79D298F94D89}" destId="{D6C578BA-AF37-46EC-9F8D-D5D043B827CC}" srcOrd="0" destOrd="0" presId="urn:microsoft.com/office/officeart/2008/layout/VerticalCurvedList"/>
    <dgm:cxn modelId="{8B8DEBFB-6F1F-4B1F-AA16-FC8655F83E64}" type="presParOf" srcId="{D6C578BA-AF37-46EC-9F8D-D5D043B827CC}" destId="{B9E99E83-DF0C-456C-AEA0-828FA4276C76}" srcOrd="0" destOrd="0" presId="urn:microsoft.com/office/officeart/2008/layout/VerticalCurvedList"/>
    <dgm:cxn modelId="{583078C1-472C-4E23-BBC8-0714C48FA57F}" type="presParOf" srcId="{B9E99E83-DF0C-456C-AEA0-828FA4276C76}" destId="{05347375-CC77-4E04-819B-1C666372FBDC}" srcOrd="0" destOrd="0" presId="urn:microsoft.com/office/officeart/2008/layout/VerticalCurvedList"/>
    <dgm:cxn modelId="{4E106A89-4D8A-4631-B404-9A247DF3C84F}" type="presParOf" srcId="{B9E99E83-DF0C-456C-AEA0-828FA4276C76}" destId="{62461884-6424-4BCF-AC2D-6D8A8C8AFA34}" srcOrd="1" destOrd="0" presId="urn:microsoft.com/office/officeart/2008/layout/VerticalCurvedList"/>
    <dgm:cxn modelId="{07BF2AAA-851A-4985-ABE1-C7BE5F7BC6AC}" type="presParOf" srcId="{B9E99E83-DF0C-456C-AEA0-828FA4276C76}" destId="{EC0163EF-DD0A-4E41-9243-7109B27917B8}" srcOrd="2" destOrd="0" presId="urn:microsoft.com/office/officeart/2008/layout/VerticalCurvedList"/>
    <dgm:cxn modelId="{643134CD-C9BB-4538-982F-4A34BF36920B}" type="presParOf" srcId="{B9E99E83-DF0C-456C-AEA0-828FA4276C76}" destId="{CDBDCEB2-99CF-486C-AC53-D0A1BF7DD441}" srcOrd="3" destOrd="0" presId="urn:microsoft.com/office/officeart/2008/layout/VerticalCurvedList"/>
    <dgm:cxn modelId="{0C08AE67-1A20-4AE5-94B8-54F6AA1FF05D}" type="presParOf" srcId="{D6C578BA-AF37-46EC-9F8D-D5D043B827CC}" destId="{6DD36821-39EC-441D-A19A-011FDF4FE1FA}" srcOrd="1" destOrd="0" presId="urn:microsoft.com/office/officeart/2008/layout/VerticalCurvedList"/>
    <dgm:cxn modelId="{1A70CDA4-8CFB-41B8-A802-9413A0C486F6}" type="presParOf" srcId="{D6C578BA-AF37-46EC-9F8D-D5D043B827CC}" destId="{A0313C10-8C3C-4160-89B8-B668ED3BA5C4}" srcOrd="2" destOrd="0" presId="urn:microsoft.com/office/officeart/2008/layout/VerticalCurvedList"/>
    <dgm:cxn modelId="{BEA8BD86-408D-4E96-8A71-E4B5F9E38815}" type="presParOf" srcId="{A0313C10-8C3C-4160-89B8-B668ED3BA5C4}" destId="{6CEBEC8A-CFBA-42B9-86FB-A2467FED400B}" srcOrd="0" destOrd="0" presId="urn:microsoft.com/office/officeart/2008/layout/VerticalCurvedList"/>
    <dgm:cxn modelId="{C04C8C18-5A09-468A-90BD-F7A55A2A86AA}" type="presParOf" srcId="{D6C578BA-AF37-46EC-9F8D-D5D043B827CC}" destId="{091A35D6-9258-47C6-B029-3925B55CE202}" srcOrd="3" destOrd="0" presId="urn:microsoft.com/office/officeart/2008/layout/VerticalCurvedList"/>
    <dgm:cxn modelId="{88A9C03C-4ADA-4C9E-8EAA-C86C270966EF}" type="presParOf" srcId="{D6C578BA-AF37-46EC-9F8D-D5D043B827CC}" destId="{6780D249-10DC-4841-8EE4-F0E035F02681}" srcOrd="4" destOrd="0" presId="urn:microsoft.com/office/officeart/2008/layout/VerticalCurvedList"/>
    <dgm:cxn modelId="{F856CB5E-FFC4-48A1-80F1-AD328321820E}" type="presParOf" srcId="{6780D249-10DC-4841-8EE4-F0E035F02681}" destId="{C65FE5BE-B907-41CB-95B5-54B8C2826AAC}" srcOrd="0" destOrd="0" presId="urn:microsoft.com/office/officeart/2008/layout/VerticalCurvedList"/>
    <dgm:cxn modelId="{F74F4BBD-7790-43A7-9365-FE8ECDC1F0A7}" type="presParOf" srcId="{D6C578BA-AF37-46EC-9F8D-D5D043B827CC}" destId="{6A208FAA-35AF-47B4-B06C-BACE4592FE03}" srcOrd="5" destOrd="0" presId="urn:microsoft.com/office/officeart/2008/layout/VerticalCurvedList"/>
    <dgm:cxn modelId="{6405B72F-3CD2-4C92-AFC3-6806D15FA985}" type="presParOf" srcId="{D6C578BA-AF37-46EC-9F8D-D5D043B827CC}" destId="{D6CB18EF-CB59-48D7-9818-0D841C029543}" srcOrd="6" destOrd="0" presId="urn:microsoft.com/office/officeart/2008/layout/VerticalCurvedList"/>
    <dgm:cxn modelId="{AFDF1A36-F374-497B-87DD-57B3157C6032}" type="presParOf" srcId="{D6CB18EF-CB59-48D7-9818-0D841C029543}" destId="{13023802-5830-4EEF-93C2-D3683BB42B9D}" srcOrd="0" destOrd="0" presId="urn:microsoft.com/office/officeart/2008/layout/VerticalCurvedList"/>
    <dgm:cxn modelId="{AB0B8BE8-99C9-47C4-B5FE-552936D3B196}" type="presParOf" srcId="{D6C578BA-AF37-46EC-9F8D-D5D043B827CC}" destId="{CFAE9E8D-5513-42F3-9F2C-C4E029A8A554}" srcOrd="7" destOrd="0" presId="urn:microsoft.com/office/officeart/2008/layout/VerticalCurvedList"/>
    <dgm:cxn modelId="{D4C74A75-4F41-4138-8624-5B5DBC0C0484}" type="presParOf" srcId="{D6C578BA-AF37-46EC-9F8D-D5D043B827CC}" destId="{AFDB0E5C-351E-41AD-9307-3E9A34ECD11E}" srcOrd="8" destOrd="0" presId="urn:microsoft.com/office/officeart/2008/layout/VerticalCurvedList"/>
    <dgm:cxn modelId="{DC0B9561-D72E-4B67-BEC2-4A02AA9B7EC3}" type="presParOf" srcId="{AFDB0E5C-351E-41AD-9307-3E9A34ECD11E}" destId="{EBA123C2-E9CB-4EC3-8946-9B1F29049331}" srcOrd="0" destOrd="0" presId="urn:microsoft.com/office/officeart/2008/layout/VerticalCurvedList"/>
    <dgm:cxn modelId="{D75BE1E4-DD5E-4E36-B31B-FB7EFB928FA8}" type="presParOf" srcId="{D6C578BA-AF37-46EC-9F8D-D5D043B827CC}" destId="{8D4CDF88-529E-4F32-A4B7-A9A834F7B32F}" srcOrd="9" destOrd="0" presId="urn:microsoft.com/office/officeart/2008/layout/VerticalCurvedList"/>
    <dgm:cxn modelId="{62F452CC-4B68-4A82-8140-BC4AD36161AF}" type="presParOf" srcId="{D6C578BA-AF37-46EC-9F8D-D5D043B827CC}" destId="{4BECD7A0-6300-40DA-8193-6132EF059A89}" srcOrd="10" destOrd="0" presId="urn:microsoft.com/office/officeart/2008/layout/VerticalCurvedList"/>
    <dgm:cxn modelId="{A863A81B-B8DD-490D-BA6F-C8A990DDDA10}" type="presParOf" srcId="{4BECD7A0-6300-40DA-8193-6132EF059A89}" destId="{4667FA2D-0C0A-4749-BD6D-83C5003D90D2}" srcOrd="0" destOrd="0" presId="urn:microsoft.com/office/officeart/2008/layout/VerticalCurvedList"/>
    <dgm:cxn modelId="{0294D2FF-30FB-4129-A7FE-518D5881FF79}" type="presParOf" srcId="{D6C578BA-AF37-46EC-9F8D-D5D043B827CC}" destId="{CEF564BA-28B3-4545-80D9-7DFA952F8F1E}" srcOrd="11" destOrd="0" presId="urn:microsoft.com/office/officeart/2008/layout/VerticalCurvedList"/>
    <dgm:cxn modelId="{EDC11460-BED4-411B-BEC7-881685E3B21D}" type="presParOf" srcId="{D6C578BA-AF37-46EC-9F8D-D5D043B827CC}" destId="{0750075C-CB0E-4A24-BFF9-A9B1080A5D3B}" srcOrd="12" destOrd="0" presId="urn:microsoft.com/office/officeart/2008/layout/VerticalCurvedList"/>
    <dgm:cxn modelId="{E7527417-4769-4CBD-993D-A83AC6D86BE4}" type="presParOf" srcId="{0750075C-CB0E-4A24-BFF9-A9B1080A5D3B}" destId="{AE170794-C5EE-4670-8CAA-492B6F9BA70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461884-6424-4BCF-AC2D-6D8A8C8AFA34}">
      <dsp:nvSpPr>
        <dsp:cNvPr id="0" name=""/>
        <dsp:cNvSpPr/>
      </dsp:nvSpPr>
      <dsp:spPr>
        <a:xfrm>
          <a:off x="-6100148" y="-937410"/>
          <a:ext cx="7293488" cy="7293488"/>
        </a:xfrm>
        <a:prstGeom prst="blockArc">
          <a:avLst>
            <a:gd name="adj1" fmla="val 18900000"/>
            <a:gd name="adj2" fmla="val 2700000"/>
            <a:gd name="adj3" fmla="val 296"/>
          </a:avLst>
        </a:pr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D36821-39EC-441D-A19A-011FDF4FE1FA}">
      <dsp:nvSpPr>
        <dsp:cNvPr id="0" name=""/>
        <dsp:cNvSpPr/>
      </dsp:nvSpPr>
      <dsp:spPr>
        <a:xfrm>
          <a:off x="461230" y="285347"/>
          <a:ext cx="9719541" cy="570477"/>
        </a:xfrm>
        <a:prstGeom prst="rect">
          <a:avLst/>
        </a:prstGeom>
        <a:solidFill>
          <a:schemeClr val="accent2">
            <a:alpha val="9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2816"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Roboto" pitchFamily="2" charset="0"/>
              <a:ea typeface="Roboto" pitchFamily="2" charset="0"/>
            </a:rPr>
            <a:t>	</a:t>
          </a:r>
          <a:r>
            <a:rPr lang="en-US" sz="3000" b="1" kern="1200" dirty="0" smtClean="0">
              <a:latin typeface="Roboto" pitchFamily="2" charset="0"/>
              <a:ea typeface="Roboto" pitchFamily="2" charset="0"/>
            </a:rPr>
            <a:t>Implementation Partner Selection</a:t>
          </a:r>
          <a:endParaRPr lang="en-US" sz="3000" kern="1200" dirty="0"/>
        </a:p>
      </dsp:txBody>
      <dsp:txXfrm>
        <a:off x="461230" y="285347"/>
        <a:ext cx="9719541" cy="570477"/>
      </dsp:txXfrm>
    </dsp:sp>
    <dsp:sp modelId="{6CEBEC8A-CFBA-42B9-86FB-A2467FED400B}">
      <dsp:nvSpPr>
        <dsp:cNvPr id="0" name=""/>
        <dsp:cNvSpPr/>
      </dsp:nvSpPr>
      <dsp:spPr>
        <a:xfrm>
          <a:off x="49749" y="159103"/>
          <a:ext cx="822963" cy="822963"/>
        </a:xfrm>
        <a:prstGeom prst="ellipse">
          <a:avLst/>
        </a:prstGeom>
        <a:solidFill>
          <a:schemeClr val="lt1">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1A35D6-9258-47C6-B029-3925B55CE202}">
      <dsp:nvSpPr>
        <dsp:cNvPr id="0" name=""/>
        <dsp:cNvSpPr/>
      </dsp:nvSpPr>
      <dsp:spPr>
        <a:xfrm>
          <a:off x="930487" y="1140954"/>
          <a:ext cx="9250285" cy="570477"/>
        </a:xfrm>
        <a:prstGeom prst="rect">
          <a:avLst/>
        </a:prstGeom>
        <a:solidFill>
          <a:schemeClr val="accent2">
            <a:alpha val="90000"/>
            <a:hueOff val="0"/>
            <a:satOff val="0"/>
            <a:lumOff val="0"/>
            <a:alphaOff val="-8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2816"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Roboto" pitchFamily="2" charset="0"/>
              <a:ea typeface="Roboto" pitchFamily="2" charset="0"/>
            </a:rPr>
            <a:t>	</a:t>
          </a:r>
          <a:r>
            <a:rPr lang="en-US" sz="3000" b="1" kern="1200" dirty="0" smtClean="0">
              <a:latin typeface="Roboto" pitchFamily="2" charset="0"/>
              <a:ea typeface="Roboto" pitchFamily="2" charset="0"/>
            </a:rPr>
            <a:t>Design </a:t>
          </a:r>
          <a:r>
            <a:rPr lang="en-US" sz="3000" b="1" kern="1200" dirty="0" smtClean="0">
              <a:latin typeface="Roboto" pitchFamily="2" charset="0"/>
              <a:ea typeface="Roboto" pitchFamily="2" charset="0"/>
            </a:rPr>
            <a:t>Teams </a:t>
          </a:r>
          <a:r>
            <a:rPr lang="en-US" sz="3000" b="1" kern="1200" dirty="0" smtClean="0">
              <a:latin typeface="Roboto" pitchFamily="2" charset="0"/>
              <a:ea typeface="Roboto" pitchFamily="2" charset="0"/>
            </a:rPr>
            <a:t>and Training</a:t>
          </a:r>
        </a:p>
      </dsp:txBody>
      <dsp:txXfrm>
        <a:off x="930487" y="1140954"/>
        <a:ext cx="9250285" cy="570477"/>
      </dsp:txXfrm>
    </dsp:sp>
    <dsp:sp modelId="{C65FE5BE-B907-41CB-95B5-54B8C2826AAC}">
      <dsp:nvSpPr>
        <dsp:cNvPr id="0" name=""/>
        <dsp:cNvSpPr/>
      </dsp:nvSpPr>
      <dsp:spPr>
        <a:xfrm>
          <a:off x="519005" y="1014711"/>
          <a:ext cx="822963" cy="822963"/>
        </a:xfrm>
        <a:prstGeom prst="ellipse">
          <a:avLst/>
        </a:prstGeom>
        <a:solidFill>
          <a:schemeClr val="lt1">
            <a:hueOff val="0"/>
            <a:satOff val="0"/>
            <a:lumOff val="0"/>
            <a:alphaOff val="0"/>
          </a:schemeClr>
        </a:solidFill>
        <a:ln w="12700" cap="flat" cmpd="sng" algn="ctr">
          <a:solidFill>
            <a:schemeClr val="accent2">
              <a:alpha val="90000"/>
              <a:hueOff val="0"/>
              <a:satOff val="0"/>
              <a:lumOff val="0"/>
              <a:alphaOff val="-8000"/>
            </a:schemeClr>
          </a:solidFill>
          <a:prstDash val="solid"/>
          <a:miter lim="800000"/>
        </a:ln>
        <a:effectLst/>
      </dsp:spPr>
      <dsp:style>
        <a:lnRef idx="2">
          <a:scrgbClr r="0" g="0" b="0"/>
        </a:lnRef>
        <a:fillRef idx="1">
          <a:scrgbClr r="0" g="0" b="0"/>
        </a:fillRef>
        <a:effectRef idx="0">
          <a:scrgbClr r="0" g="0" b="0"/>
        </a:effectRef>
        <a:fontRef idx="minor"/>
      </dsp:style>
    </dsp:sp>
    <dsp:sp modelId="{6A208FAA-35AF-47B4-B06C-BACE4592FE03}">
      <dsp:nvSpPr>
        <dsp:cNvPr id="0" name=""/>
        <dsp:cNvSpPr/>
      </dsp:nvSpPr>
      <dsp:spPr>
        <a:xfrm>
          <a:off x="1145066" y="1996562"/>
          <a:ext cx="9035705" cy="570477"/>
        </a:xfrm>
        <a:prstGeom prst="rect">
          <a:avLst/>
        </a:prstGeom>
        <a:solidFill>
          <a:schemeClr val="accent2">
            <a:alpha val="90000"/>
            <a:hueOff val="0"/>
            <a:satOff val="0"/>
            <a:lumOff val="0"/>
            <a:alphaOff val="-16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2816"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Roboto" pitchFamily="2" charset="0"/>
              <a:ea typeface="Roboto" pitchFamily="2" charset="0"/>
            </a:rPr>
            <a:t>	</a:t>
          </a:r>
          <a:r>
            <a:rPr lang="en-US" sz="3300" b="1" kern="1200" dirty="0" smtClean="0">
              <a:latin typeface="Roboto" pitchFamily="2" charset="0"/>
              <a:ea typeface="Roboto" pitchFamily="2" charset="0"/>
            </a:rPr>
            <a:t>90 Day Plan and </a:t>
          </a:r>
          <a:r>
            <a:rPr lang="en-US" sz="3000" b="1" kern="1200" dirty="0" smtClean="0">
              <a:latin typeface="Roboto" pitchFamily="2" charset="0"/>
              <a:ea typeface="Roboto" pitchFamily="2" charset="0"/>
            </a:rPr>
            <a:t>ESR </a:t>
          </a:r>
          <a:r>
            <a:rPr lang="en-US" sz="3000" b="1" kern="1200" dirty="0" smtClean="0">
              <a:latin typeface="Roboto" pitchFamily="2" charset="0"/>
              <a:ea typeface="Roboto" pitchFamily="2" charset="0"/>
            </a:rPr>
            <a:t>Events</a:t>
          </a:r>
        </a:p>
      </dsp:txBody>
      <dsp:txXfrm>
        <a:off x="1145066" y="1996562"/>
        <a:ext cx="9035705" cy="570477"/>
      </dsp:txXfrm>
    </dsp:sp>
    <dsp:sp modelId="{13023802-5830-4EEF-93C2-D3683BB42B9D}">
      <dsp:nvSpPr>
        <dsp:cNvPr id="0" name=""/>
        <dsp:cNvSpPr/>
      </dsp:nvSpPr>
      <dsp:spPr>
        <a:xfrm>
          <a:off x="733585" y="1870318"/>
          <a:ext cx="822963" cy="822963"/>
        </a:xfrm>
        <a:prstGeom prst="ellipse">
          <a:avLst/>
        </a:prstGeom>
        <a:solidFill>
          <a:schemeClr val="lt1">
            <a:hueOff val="0"/>
            <a:satOff val="0"/>
            <a:lumOff val="0"/>
            <a:alphaOff val="0"/>
          </a:schemeClr>
        </a:solidFill>
        <a:ln w="12700" cap="flat" cmpd="sng" algn="ctr">
          <a:solidFill>
            <a:schemeClr val="accent2">
              <a:alpha val="90000"/>
              <a:hueOff val="0"/>
              <a:satOff val="0"/>
              <a:lumOff val="0"/>
              <a:alphaOff val="-16000"/>
            </a:schemeClr>
          </a:solidFill>
          <a:prstDash val="solid"/>
          <a:miter lim="800000"/>
        </a:ln>
        <a:effectLst/>
      </dsp:spPr>
      <dsp:style>
        <a:lnRef idx="2">
          <a:scrgbClr r="0" g="0" b="0"/>
        </a:lnRef>
        <a:fillRef idx="1">
          <a:scrgbClr r="0" g="0" b="0"/>
        </a:fillRef>
        <a:effectRef idx="0">
          <a:scrgbClr r="0" g="0" b="0"/>
        </a:effectRef>
        <a:fontRef idx="minor"/>
      </dsp:style>
    </dsp:sp>
    <dsp:sp modelId="{CFAE9E8D-5513-42F3-9F2C-C4E029A8A554}">
      <dsp:nvSpPr>
        <dsp:cNvPr id="0" name=""/>
        <dsp:cNvSpPr/>
      </dsp:nvSpPr>
      <dsp:spPr>
        <a:xfrm>
          <a:off x="1145066" y="2851627"/>
          <a:ext cx="9035705" cy="570477"/>
        </a:xfrm>
        <a:prstGeom prst="rect">
          <a:avLst/>
        </a:prstGeom>
        <a:solidFill>
          <a:schemeClr val="accent2">
            <a:alpha val="90000"/>
            <a:hueOff val="0"/>
            <a:satOff val="0"/>
            <a:lumOff val="0"/>
            <a:alphaOff val="-24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2816"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Roboto" pitchFamily="2" charset="0"/>
              <a:ea typeface="Roboto" pitchFamily="2" charset="0"/>
            </a:rPr>
            <a:t>	</a:t>
          </a:r>
          <a:r>
            <a:rPr lang="en-US" sz="3000" b="1" kern="1200" dirty="0" smtClean="0">
              <a:latin typeface="Roboto" pitchFamily="2" charset="0"/>
              <a:ea typeface="Roboto" pitchFamily="2" charset="0"/>
            </a:rPr>
            <a:t>UC Path Update</a:t>
          </a:r>
        </a:p>
      </dsp:txBody>
      <dsp:txXfrm>
        <a:off x="1145066" y="2851627"/>
        <a:ext cx="9035705" cy="570477"/>
      </dsp:txXfrm>
    </dsp:sp>
    <dsp:sp modelId="{EBA123C2-E9CB-4EC3-8946-9B1F29049331}">
      <dsp:nvSpPr>
        <dsp:cNvPr id="0" name=""/>
        <dsp:cNvSpPr/>
      </dsp:nvSpPr>
      <dsp:spPr>
        <a:xfrm>
          <a:off x="733585" y="2725384"/>
          <a:ext cx="822963" cy="822963"/>
        </a:xfrm>
        <a:prstGeom prst="ellipse">
          <a:avLst/>
        </a:prstGeom>
        <a:solidFill>
          <a:schemeClr val="lt1">
            <a:hueOff val="0"/>
            <a:satOff val="0"/>
            <a:lumOff val="0"/>
            <a:alphaOff val="0"/>
          </a:schemeClr>
        </a:solidFill>
        <a:ln w="12700" cap="flat" cmpd="sng" algn="ctr">
          <a:solidFill>
            <a:schemeClr val="accent2">
              <a:alpha val="90000"/>
              <a:hueOff val="0"/>
              <a:satOff val="0"/>
              <a:lumOff val="0"/>
              <a:alphaOff val="-24000"/>
            </a:schemeClr>
          </a:solidFill>
          <a:prstDash val="solid"/>
          <a:miter lim="800000"/>
        </a:ln>
        <a:effectLst/>
      </dsp:spPr>
      <dsp:style>
        <a:lnRef idx="2">
          <a:scrgbClr r="0" g="0" b="0"/>
        </a:lnRef>
        <a:fillRef idx="1">
          <a:scrgbClr r="0" g="0" b="0"/>
        </a:fillRef>
        <a:effectRef idx="0">
          <a:scrgbClr r="0" g="0" b="0"/>
        </a:effectRef>
        <a:fontRef idx="minor"/>
      </dsp:style>
    </dsp:sp>
    <dsp:sp modelId="{8D4CDF88-529E-4F32-A4B7-A9A834F7B32F}">
      <dsp:nvSpPr>
        <dsp:cNvPr id="0" name=""/>
        <dsp:cNvSpPr/>
      </dsp:nvSpPr>
      <dsp:spPr>
        <a:xfrm>
          <a:off x="930487" y="3707235"/>
          <a:ext cx="9250285" cy="570477"/>
        </a:xfrm>
        <a:prstGeom prst="rect">
          <a:avLst/>
        </a:prstGeom>
        <a:solidFill>
          <a:schemeClr val="accent2">
            <a:alpha val="90000"/>
            <a:hueOff val="0"/>
            <a:satOff val="0"/>
            <a:lumOff val="0"/>
            <a:alphaOff val="-32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2816"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Roboto" pitchFamily="2" charset="0"/>
              <a:ea typeface="Roboto" pitchFamily="2" charset="0"/>
            </a:rPr>
            <a:t>	</a:t>
          </a:r>
          <a:r>
            <a:rPr lang="en-US" sz="3000" b="1" kern="1200" dirty="0" smtClean="0">
              <a:latin typeface="Roboto" pitchFamily="2" charset="0"/>
              <a:ea typeface="Roboto" pitchFamily="2" charset="0"/>
            </a:rPr>
            <a:t>GA Clean Up Approach</a:t>
          </a:r>
        </a:p>
      </dsp:txBody>
      <dsp:txXfrm>
        <a:off x="930487" y="3707235"/>
        <a:ext cx="9250285" cy="570477"/>
      </dsp:txXfrm>
    </dsp:sp>
    <dsp:sp modelId="{4667FA2D-0C0A-4749-BD6D-83C5003D90D2}">
      <dsp:nvSpPr>
        <dsp:cNvPr id="0" name=""/>
        <dsp:cNvSpPr/>
      </dsp:nvSpPr>
      <dsp:spPr>
        <a:xfrm>
          <a:off x="519005" y="3580992"/>
          <a:ext cx="822963" cy="822963"/>
        </a:xfrm>
        <a:prstGeom prst="ellipse">
          <a:avLst/>
        </a:prstGeom>
        <a:solidFill>
          <a:schemeClr val="lt1">
            <a:hueOff val="0"/>
            <a:satOff val="0"/>
            <a:lumOff val="0"/>
            <a:alphaOff val="0"/>
          </a:schemeClr>
        </a:solidFill>
        <a:ln w="12700" cap="flat" cmpd="sng" algn="ctr">
          <a:solidFill>
            <a:schemeClr val="accent2">
              <a:alpha val="90000"/>
              <a:hueOff val="0"/>
              <a:satOff val="0"/>
              <a:lumOff val="0"/>
              <a:alphaOff val="-32000"/>
            </a:schemeClr>
          </a:solidFill>
          <a:prstDash val="solid"/>
          <a:miter lim="800000"/>
        </a:ln>
        <a:effectLst/>
      </dsp:spPr>
      <dsp:style>
        <a:lnRef idx="2">
          <a:scrgbClr r="0" g="0" b="0"/>
        </a:lnRef>
        <a:fillRef idx="1">
          <a:scrgbClr r="0" g="0" b="0"/>
        </a:fillRef>
        <a:effectRef idx="0">
          <a:scrgbClr r="0" g="0" b="0"/>
        </a:effectRef>
        <a:fontRef idx="minor"/>
      </dsp:style>
    </dsp:sp>
    <dsp:sp modelId="{CEF564BA-28B3-4545-80D9-7DFA952F8F1E}">
      <dsp:nvSpPr>
        <dsp:cNvPr id="0" name=""/>
        <dsp:cNvSpPr/>
      </dsp:nvSpPr>
      <dsp:spPr>
        <a:xfrm>
          <a:off x="461230" y="4562842"/>
          <a:ext cx="9719541" cy="570477"/>
        </a:xfrm>
        <a:prstGeom prst="rect">
          <a:avLst/>
        </a:prstGeom>
        <a:solidFill>
          <a:schemeClr val="accent2">
            <a:alpha val="90000"/>
            <a:hueOff val="0"/>
            <a:satOff val="0"/>
            <a:lumOff val="0"/>
            <a:alpha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452816" tIns="83820" rIns="83820" bIns="83820" numCol="1" spcCol="1270" anchor="ctr" anchorCtr="0">
          <a:noAutofit/>
        </a:bodyPr>
        <a:lstStyle/>
        <a:p>
          <a:pPr lvl="0" algn="l" defTabSz="1466850">
            <a:lnSpc>
              <a:spcPct val="90000"/>
            </a:lnSpc>
            <a:spcBef>
              <a:spcPct val="0"/>
            </a:spcBef>
            <a:spcAft>
              <a:spcPct val="35000"/>
            </a:spcAft>
          </a:pPr>
          <a:r>
            <a:rPr lang="en-US" sz="3300" b="1" kern="1200" dirty="0" smtClean="0">
              <a:latin typeface="Roboto" pitchFamily="2" charset="0"/>
              <a:ea typeface="Roboto" pitchFamily="2" charset="0"/>
            </a:rPr>
            <a:t>	</a:t>
          </a:r>
          <a:r>
            <a:rPr lang="en-US" sz="3000" b="1" kern="1200" dirty="0" smtClean="0">
              <a:latin typeface="Roboto" pitchFamily="2" charset="0"/>
              <a:ea typeface="Roboto" pitchFamily="2" charset="0"/>
            </a:rPr>
            <a:t>Chart of Accounts Final Drafts</a:t>
          </a:r>
        </a:p>
      </dsp:txBody>
      <dsp:txXfrm>
        <a:off x="461230" y="4562842"/>
        <a:ext cx="9719541" cy="570477"/>
      </dsp:txXfrm>
    </dsp:sp>
    <dsp:sp modelId="{AE170794-C5EE-4670-8CAA-492B6F9BA707}">
      <dsp:nvSpPr>
        <dsp:cNvPr id="0" name=""/>
        <dsp:cNvSpPr/>
      </dsp:nvSpPr>
      <dsp:spPr>
        <a:xfrm>
          <a:off x="49749" y="4436599"/>
          <a:ext cx="822963" cy="822963"/>
        </a:xfrm>
        <a:prstGeom prst="ellipse">
          <a:avLst/>
        </a:prstGeom>
        <a:solidFill>
          <a:schemeClr val="lt1">
            <a:hueOff val="0"/>
            <a:satOff val="0"/>
            <a:lumOff val="0"/>
            <a:alphaOff val="0"/>
          </a:schemeClr>
        </a:solidFill>
        <a:ln w="12700" cap="flat" cmpd="sng" algn="ctr">
          <a:solidFill>
            <a:schemeClr val="accent2">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767AB6-61F7-E749-ABBC-9D8DE83F37B6}" type="datetimeFigureOut">
              <a:rPr lang="en-US" smtClean="0"/>
              <a:t>2/6/2019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FAB629-806D-4142-ACC6-FA4EEC1D6527}" type="slidenum">
              <a:rPr lang="en-US" smtClean="0"/>
              <a:t>‹#›</a:t>
            </a:fld>
            <a:endParaRPr lang="en-US"/>
          </a:p>
        </p:txBody>
      </p:sp>
    </p:spTree>
    <p:extLst>
      <p:ext uri="{BB962C8B-B14F-4D97-AF65-F5344CB8AC3E}">
        <p14:creationId xmlns:p14="http://schemas.microsoft.com/office/powerpoint/2010/main" val="464063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7D4BD-CD72-9942-BD7D-EE14B65EC974}" type="datetimeFigureOut">
              <a:rPr lang="en-US" smtClean="0"/>
              <a:t>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F0A00-B775-CF4D-84AF-24C7CD9CCF9D}" type="slidenum">
              <a:rPr lang="en-US" smtClean="0"/>
              <a:t>‹#›</a:t>
            </a:fld>
            <a:endParaRPr lang="en-US"/>
          </a:p>
        </p:txBody>
      </p:sp>
    </p:spTree>
    <p:extLst>
      <p:ext uri="{BB962C8B-B14F-4D97-AF65-F5344CB8AC3E}">
        <p14:creationId xmlns:p14="http://schemas.microsoft.com/office/powerpoint/2010/main" val="1452238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3</a:t>
            </a:fld>
            <a:endParaRPr lang="en-US"/>
          </a:p>
        </p:txBody>
      </p:sp>
    </p:spTree>
    <p:extLst>
      <p:ext uri="{BB962C8B-B14F-4D97-AF65-F5344CB8AC3E}">
        <p14:creationId xmlns:p14="http://schemas.microsoft.com/office/powerpoint/2010/main" val="3794309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4</a:t>
            </a:fld>
            <a:endParaRPr lang="en-US"/>
          </a:p>
        </p:txBody>
      </p:sp>
    </p:spTree>
    <p:extLst>
      <p:ext uri="{BB962C8B-B14F-4D97-AF65-F5344CB8AC3E}">
        <p14:creationId xmlns:p14="http://schemas.microsoft.com/office/powerpoint/2010/main" val="2056582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979F0A00-B775-CF4D-84AF-24C7CD9CCF9D}" type="slidenum">
              <a:rPr lang="en-US" smtClean="0"/>
              <a:t>5</a:t>
            </a:fld>
            <a:endParaRPr lang="en-US"/>
          </a:p>
        </p:txBody>
      </p:sp>
    </p:spTree>
    <p:extLst>
      <p:ext uri="{BB962C8B-B14F-4D97-AF65-F5344CB8AC3E}">
        <p14:creationId xmlns:p14="http://schemas.microsoft.com/office/powerpoint/2010/main" val="1926668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100" kern="1200" dirty="0" smtClean="0">
                <a:solidFill>
                  <a:schemeClr val="tx1"/>
                </a:solidFill>
                <a:effectLst/>
                <a:latin typeface="+mn-lt"/>
                <a:ea typeface="+mn-ea"/>
                <a:cs typeface="+mn-cs"/>
              </a:rPr>
              <a:t>Getting personal requests from invitees to add their teams to this, at this stage</a:t>
            </a:r>
            <a:r>
              <a:rPr lang="en-US" sz="1100" kern="1200" baseline="0" dirty="0" smtClean="0">
                <a:solidFill>
                  <a:schemeClr val="tx1"/>
                </a:solidFill>
                <a:effectLst/>
                <a:latin typeface="+mn-lt"/>
                <a:ea typeface="+mn-ea"/>
                <a:cs typeface="+mn-cs"/>
              </a:rPr>
              <a:t> program is </a:t>
            </a:r>
            <a:r>
              <a:rPr lang="en-US" sz="1100" kern="1200" dirty="0" smtClean="0">
                <a:solidFill>
                  <a:schemeClr val="tx1"/>
                </a:solidFill>
                <a:effectLst/>
                <a:latin typeface="+mn-lt"/>
                <a:ea typeface="+mn-ea"/>
                <a:cs typeface="+mn-cs"/>
              </a:rPr>
              <a:t>saying </a:t>
            </a:r>
            <a:r>
              <a:rPr lang="en-US" sz="1100" b="1" kern="1200" dirty="0" smtClean="0">
                <a:solidFill>
                  <a:schemeClr val="tx1"/>
                </a:solidFill>
                <a:effectLst/>
                <a:latin typeface="+mn-lt"/>
                <a:ea typeface="+mn-ea"/>
                <a:cs typeface="+mn-cs"/>
              </a:rPr>
              <a:t>yes</a:t>
            </a:r>
            <a:endParaRPr lang="en-US" sz="1100" b="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100" b="0" kern="1200" dirty="0" smtClean="0">
                <a:solidFill>
                  <a:schemeClr val="tx1"/>
                </a:solidFill>
                <a:effectLst/>
                <a:latin typeface="+mn-lt"/>
                <a:ea typeface="+mn-ea"/>
                <a:cs typeface="+mn-cs"/>
              </a:rPr>
              <a:t>Contact</a:t>
            </a:r>
            <a:r>
              <a:rPr lang="en-US" sz="1100" b="0" kern="1200" baseline="0" dirty="0" smtClean="0">
                <a:solidFill>
                  <a:schemeClr val="tx1"/>
                </a:solidFill>
                <a:effectLst/>
                <a:latin typeface="+mn-lt"/>
                <a:ea typeface="+mn-ea"/>
                <a:cs typeface="+mn-cs"/>
              </a:rPr>
              <a:t> Bernadette Han or </a:t>
            </a:r>
            <a:r>
              <a:rPr lang="en-US" sz="1100" kern="1200" dirty="0" smtClean="0">
                <a:solidFill>
                  <a:schemeClr val="tx1"/>
                </a:solidFill>
                <a:effectLst/>
                <a:latin typeface="+mn-lt"/>
                <a:ea typeface="+mn-ea"/>
                <a:cs typeface="+mn-cs"/>
              </a:rPr>
              <a:t>Amy Clay to request to forward registration to others</a:t>
            </a:r>
          </a:p>
          <a:p>
            <a:pPr marL="171450" indent="-171450">
              <a:buFont typeface="Arial" panose="020B0604020202020204" pitchFamily="34" charset="0"/>
              <a:buChar char="•"/>
            </a:pPr>
            <a:r>
              <a:rPr lang="en-US" sz="1100" kern="1200" dirty="0" smtClean="0">
                <a:solidFill>
                  <a:schemeClr val="tx1"/>
                </a:solidFill>
                <a:effectLst/>
                <a:latin typeface="+mn-lt"/>
                <a:ea typeface="+mn-ea"/>
                <a:cs typeface="+mn-cs"/>
              </a:rPr>
              <a:t>Still have plenty of room because there are 570 invitees, as of January 23, 2019 with 400 seats in each session.  </a:t>
            </a:r>
          </a:p>
          <a:p>
            <a:pPr marL="171450" indent="-171450">
              <a:buFont typeface="Arial" panose="020B0604020202020204" pitchFamily="34" charset="0"/>
              <a:buChar char="•"/>
            </a:pPr>
            <a:r>
              <a:rPr lang="en-US" sz="1100" kern="1200" dirty="0" smtClean="0">
                <a:solidFill>
                  <a:schemeClr val="tx1"/>
                </a:solidFill>
                <a:effectLst/>
                <a:latin typeface="+mn-lt"/>
                <a:ea typeface="+mn-ea"/>
                <a:cs typeface="+mn-cs"/>
              </a:rPr>
              <a:t>Registration as of 1/23/2019 is 151 AM and 88 PM.  </a:t>
            </a:r>
          </a:p>
          <a:p>
            <a:pPr marL="171450" indent="-171450">
              <a:buFont typeface="Arial" panose="020B0604020202020204" pitchFamily="34" charset="0"/>
              <a:buChar char="•"/>
            </a:pPr>
            <a:r>
              <a:rPr lang="en-US" sz="1100" kern="1200" dirty="0" smtClean="0">
                <a:solidFill>
                  <a:schemeClr val="tx1"/>
                </a:solidFill>
                <a:effectLst/>
                <a:latin typeface="+mn-lt"/>
                <a:ea typeface="+mn-ea"/>
                <a:cs typeface="+mn-cs"/>
              </a:rPr>
              <a:t>Let’s take advantage of this group session and drive up traffic to get more people managers to these sessions.  Please let me know if you’d like to submit more names and provide those to me (Adam,</a:t>
            </a:r>
            <a:r>
              <a:rPr lang="en-US" sz="1100" kern="1200" baseline="0" dirty="0" smtClean="0">
                <a:solidFill>
                  <a:schemeClr val="tx1"/>
                </a:solidFill>
                <a:effectLst/>
                <a:latin typeface="+mn-lt"/>
                <a:ea typeface="+mn-ea"/>
                <a:cs typeface="+mn-cs"/>
              </a:rPr>
              <a:t> Arlynn, or Laura) </a:t>
            </a:r>
            <a:r>
              <a:rPr lang="en-US" sz="1100" kern="1200" dirty="0" smtClean="0">
                <a:solidFill>
                  <a:schemeClr val="tx1"/>
                </a:solidFill>
                <a:effectLst/>
                <a:latin typeface="+mn-lt"/>
                <a:ea typeface="+mn-ea"/>
                <a:cs typeface="+mn-cs"/>
              </a:rPr>
              <a:t>as soon as you’re able.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smtClean="0">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10"/>
          </p:nvPr>
        </p:nvSpPr>
        <p:spPr/>
        <p:txBody>
          <a:bodyPr/>
          <a:lstStyle/>
          <a:p>
            <a:fld id="{979F0A00-B775-CF4D-84AF-24C7CD9CCF9D}" type="slidenum">
              <a:rPr lang="en-US" smtClean="0"/>
              <a:t>6</a:t>
            </a:fld>
            <a:endParaRPr lang="en-US"/>
          </a:p>
        </p:txBody>
      </p:sp>
    </p:spTree>
    <p:extLst>
      <p:ext uri="{BB962C8B-B14F-4D97-AF65-F5344CB8AC3E}">
        <p14:creationId xmlns:p14="http://schemas.microsoft.com/office/powerpoint/2010/main" val="3574047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bg1">
                    <a:lumMod val="50000"/>
                  </a:schemeClr>
                </a:solidFill>
              </a:rPr>
              <a:t>Conversion issues have plagued other campuses; the extra time will allow mitigation of risks associated with incorrect or incomplete data and reduce the risk of our testing activities overlapping with D1 go-live activities. </a:t>
            </a:r>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7</a:t>
            </a:fld>
            <a:endParaRPr lang="en-US"/>
          </a:p>
        </p:txBody>
      </p:sp>
    </p:spTree>
    <p:extLst>
      <p:ext uri="{BB962C8B-B14F-4D97-AF65-F5344CB8AC3E}">
        <p14:creationId xmlns:p14="http://schemas.microsoft.com/office/powerpoint/2010/main" val="3047405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8</a:t>
            </a:fld>
            <a:endParaRPr lang="en-US"/>
          </a:p>
        </p:txBody>
      </p:sp>
    </p:spTree>
    <p:extLst>
      <p:ext uri="{BB962C8B-B14F-4D97-AF65-F5344CB8AC3E}">
        <p14:creationId xmlns:p14="http://schemas.microsoft.com/office/powerpoint/2010/main" val="2108715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Entity/Fund/Department/Account/Function for all transactions</a:t>
            </a:r>
          </a:p>
          <a:p>
            <a:pPr marL="171450" indent="-171450">
              <a:buFont typeface="Arial" panose="020B0604020202020204" pitchFamily="34" charset="0"/>
              <a:buChar char="•"/>
            </a:pPr>
            <a:r>
              <a:rPr lang="en-US" dirty="0" smtClean="0"/>
              <a:t>Activity/Location/Project/Program replacing granularity of index numbers</a:t>
            </a:r>
          </a:p>
          <a:p>
            <a:pPr marL="171450" indent="-171450">
              <a:buFont typeface="Arial" panose="020B0604020202020204" pitchFamily="34" charset="0"/>
              <a:buChar char="•"/>
            </a:pPr>
            <a:r>
              <a:rPr lang="en-US" dirty="0" smtClean="0"/>
              <a:t>Entity, Asset Accounts, Liability Accounts, Function &amp; Program mostly complete.</a:t>
            </a:r>
          </a:p>
          <a:p>
            <a:pPr marL="171450" indent="-171450">
              <a:buFont typeface="Arial" panose="020B0604020202020204" pitchFamily="34" charset="0"/>
              <a:buChar char="•"/>
            </a:pPr>
            <a:r>
              <a:rPr lang="en-US" dirty="0" smtClean="0"/>
              <a:t>Revenue accounts, funds (and Department?) coming soon.</a:t>
            </a:r>
            <a:br>
              <a:rPr lang="en-US" dirty="0" smtClean="0"/>
            </a:br>
            <a:endParaRPr lang="en-US" dirty="0"/>
          </a:p>
        </p:txBody>
      </p:sp>
      <p:sp>
        <p:nvSpPr>
          <p:cNvPr id="4" name="Slide Number Placeholder 3"/>
          <p:cNvSpPr>
            <a:spLocks noGrp="1"/>
          </p:cNvSpPr>
          <p:nvPr>
            <p:ph type="sldNum" sz="quarter" idx="10"/>
          </p:nvPr>
        </p:nvSpPr>
        <p:spPr/>
        <p:txBody>
          <a:bodyPr/>
          <a:lstStyle/>
          <a:p>
            <a:fld id="{979F0A00-B775-CF4D-84AF-24C7CD9CCF9D}" type="slidenum">
              <a:rPr lang="en-US" smtClean="0"/>
              <a:t>9</a:t>
            </a:fld>
            <a:endParaRPr lang="en-US"/>
          </a:p>
        </p:txBody>
      </p:sp>
    </p:spTree>
    <p:extLst>
      <p:ext uri="{BB962C8B-B14F-4D97-AF65-F5344CB8AC3E}">
        <p14:creationId xmlns:p14="http://schemas.microsoft.com/office/powerpoint/2010/main" val="7500099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Presentation Titl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560775" y="2894525"/>
            <a:ext cx="11431019" cy="1995456"/>
          </a:xfrm>
        </p:spPr>
        <p:txBody>
          <a:bodyPr lIns="0" tIns="0" rIns="0" bIns="0" anchor="b" anchorCtr="0">
            <a:noAutofit/>
          </a:bodyPr>
          <a:lstStyle>
            <a:lvl1pPr algn="l">
              <a:lnSpc>
                <a:spcPct val="100000"/>
              </a:lnSpc>
              <a:defRPr sz="6000" b="0" cap="none" baseline="0">
                <a:solidFill>
                  <a:schemeClr val="accent1"/>
                </a:solidFill>
                <a:latin typeface="calibri" charset="0"/>
              </a:defRPr>
            </a:lvl1pPr>
          </a:lstStyle>
          <a:p>
            <a:r>
              <a:rPr lang="en-US" dirty="0" smtClean="0"/>
              <a:t>Click To Add Title</a:t>
            </a:r>
            <a:endParaRPr lang="en-US" dirty="0"/>
          </a:p>
        </p:txBody>
      </p:sp>
      <p:sp>
        <p:nvSpPr>
          <p:cNvPr id="9" name="Subtitle 2"/>
          <p:cNvSpPr>
            <a:spLocks noGrp="1"/>
          </p:cNvSpPr>
          <p:nvPr>
            <p:ph type="subTitle" idx="1"/>
          </p:nvPr>
        </p:nvSpPr>
        <p:spPr>
          <a:xfrm>
            <a:off x="560776" y="4904216"/>
            <a:ext cx="11431019" cy="1953784"/>
          </a:xfrm>
        </p:spPr>
        <p:txBody>
          <a:bodyPr lIns="0" tIns="0" rIns="0" bIns="0" anchor="t" anchorCtr="0">
            <a:noAutofit/>
          </a:bodyPr>
          <a:lstStyle>
            <a:lvl1pPr marL="0" indent="0" algn="l">
              <a:lnSpc>
                <a:spcPct val="100000"/>
              </a:lnSpc>
              <a:spcBef>
                <a:spcPts val="0"/>
              </a:spcBef>
              <a:buNone/>
              <a:defRPr sz="24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10772139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461318" y="3928504"/>
            <a:ext cx="1112108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15213706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3" name="Content Placeholder 2"/>
          <p:cNvSpPr>
            <a:spLocks noGrp="1"/>
          </p:cNvSpPr>
          <p:nvPr>
            <p:ph idx="1"/>
          </p:nvPr>
        </p:nvSpPr>
        <p:spPr>
          <a:xfrm>
            <a:off x="467496" y="1687068"/>
            <a:ext cx="11308491" cy="4475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
        <p:nvSpPr>
          <p:cNvPr id="14"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Tree>
    <p:extLst>
      <p:ext uri="{BB962C8B-B14F-4D97-AF65-F5344CB8AC3E}">
        <p14:creationId xmlns:p14="http://schemas.microsoft.com/office/powerpoint/2010/main" val="17363814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5" name="Content Placeholder 2"/>
          <p:cNvSpPr>
            <a:spLocks noGrp="1"/>
          </p:cNvSpPr>
          <p:nvPr>
            <p:ph idx="1"/>
          </p:nvPr>
        </p:nvSpPr>
        <p:spPr>
          <a:xfrm>
            <a:off x="467496" y="1687068"/>
            <a:ext cx="11308491" cy="4475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
        <p:nvSpPr>
          <p:cNvPr id="8"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Tree>
    <p:extLst>
      <p:ext uri="{BB962C8B-B14F-4D97-AF65-F5344CB8AC3E}">
        <p14:creationId xmlns:p14="http://schemas.microsoft.com/office/powerpoint/2010/main" val="14582550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uble Content -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715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008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Tree>
    <p:extLst>
      <p:ext uri="{BB962C8B-B14F-4D97-AF65-F5344CB8AC3E}">
        <p14:creationId xmlns:p14="http://schemas.microsoft.com/office/powerpoint/2010/main" val="15620159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ouble Content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7" y="0"/>
            <a:ext cx="11308492" cy="1325563"/>
          </a:xfrm>
        </p:spPr>
        <p:txBody>
          <a:bodyPr/>
          <a:lstStyle/>
          <a:p>
            <a:r>
              <a:rPr lang="en-US" smtClean="0"/>
              <a:t>Click to edit Master title style</a:t>
            </a:r>
            <a:endParaRPr lang="en-US" dirty="0"/>
          </a:p>
        </p:txBody>
      </p:sp>
      <p:sp>
        <p:nvSpPr>
          <p:cNvPr id="5" name="Content Placeholder 2"/>
          <p:cNvSpPr>
            <a:spLocks noGrp="1"/>
          </p:cNvSpPr>
          <p:nvPr>
            <p:ph sz="half" idx="1"/>
          </p:nvPr>
        </p:nvSpPr>
        <p:spPr>
          <a:xfrm>
            <a:off x="5715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3"/>
          <p:cNvSpPr>
            <a:spLocks noGrp="1"/>
          </p:cNvSpPr>
          <p:nvPr>
            <p:ph sz="half" idx="2"/>
          </p:nvPr>
        </p:nvSpPr>
        <p:spPr>
          <a:xfrm>
            <a:off x="64008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pPr/>
              <a:t>‹#›</a:t>
            </a:fld>
            <a:endParaRPr lang="en-US" dirty="0"/>
          </a:p>
        </p:txBody>
      </p:sp>
    </p:spTree>
    <p:extLst>
      <p:ext uri="{BB962C8B-B14F-4D97-AF65-F5344CB8AC3E}">
        <p14:creationId xmlns:p14="http://schemas.microsoft.com/office/powerpoint/2010/main" val="1790755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losing Slid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Subtitle 2"/>
          <p:cNvSpPr>
            <a:spLocks noGrp="1"/>
          </p:cNvSpPr>
          <p:nvPr>
            <p:ph type="subTitle" idx="1" hasCustomPrompt="1"/>
          </p:nvPr>
        </p:nvSpPr>
        <p:spPr>
          <a:xfrm>
            <a:off x="560776" y="4154408"/>
            <a:ext cx="11253272" cy="1953784"/>
          </a:xfrm>
        </p:spPr>
        <p:txBody>
          <a:bodyPr lIns="0" tIns="0" rIns="0" bIns="0" anchor="t" anchorCtr="0">
            <a:noAutofit/>
          </a:bodyPr>
          <a:lstStyle>
            <a:lvl1pPr marL="0" indent="0" algn="l">
              <a:lnSpc>
                <a:spcPct val="100000"/>
              </a:lnSpc>
              <a:spcBef>
                <a:spcPts val="0"/>
              </a:spcBef>
              <a:buNone/>
              <a:defRPr sz="32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dirty="0" smtClean="0"/>
              <a:t>Click to edit contact information </a:t>
            </a:r>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
        <p:nvSpPr>
          <p:cNvPr id="3" name="TextBox 2"/>
          <p:cNvSpPr txBox="1"/>
          <p:nvPr userDrawn="1"/>
        </p:nvSpPr>
        <p:spPr>
          <a:xfrm>
            <a:off x="9875520" y="2834640"/>
            <a:ext cx="2003434" cy="523220"/>
          </a:xfrm>
          <a:prstGeom prst="rect">
            <a:avLst/>
          </a:prstGeom>
          <a:noFill/>
        </p:spPr>
        <p:txBody>
          <a:bodyPr wrap="none" rtlCol="0">
            <a:spAutoFit/>
          </a:bodyPr>
          <a:lstStyle/>
          <a:p>
            <a:r>
              <a:rPr lang="en-US" sz="2800" dirty="0" err="1" smtClean="0">
                <a:solidFill>
                  <a:schemeClr val="tx2"/>
                </a:solidFill>
              </a:rPr>
              <a:t>esr.ucsd.edu</a:t>
            </a:r>
            <a:endParaRPr lang="en-US" sz="2800" dirty="0">
              <a:solidFill>
                <a:schemeClr val="tx2"/>
              </a:solidFill>
            </a:endParaRPr>
          </a:p>
        </p:txBody>
      </p:sp>
    </p:spTree>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497" y="0"/>
            <a:ext cx="1130849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67497" y="1183074"/>
            <a:ext cx="11308492" cy="502001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956589"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9F7FAD77-28B8-3A4C-BC88-37C6E2B21BCA}" type="slidenum">
              <a:rPr lang="en-US" smtClean="0"/>
              <a:pPr/>
              <a:t>‹#›</a:t>
            </a:fld>
            <a:endParaRPr lang="en-US"/>
          </a:p>
        </p:txBody>
      </p:sp>
    </p:spTree>
    <p:extLst>
      <p:ext uri="{BB962C8B-B14F-4D97-AF65-F5344CB8AC3E}">
        <p14:creationId xmlns:p14="http://schemas.microsoft.com/office/powerpoint/2010/main" val="1311554324"/>
      </p:ext>
    </p:extLst>
  </p:cSld>
  <p:clrMap bg1="lt1" tx1="dk1" bg2="lt2" tx2="dk2" accent1="accent1" accent2="accent2" accent3="accent3" accent4="accent4" accent5="accent5" accent6="accent6" hlink="hlink" folHlink="folHlink"/>
  <p:sldLayoutIdLst>
    <p:sldLayoutId id="2147483684" r:id="rId1"/>
    <p:sldLayoutId id="2147483673" r:id="rId2"/>
    <p:sldLayoutId id="2147483674" r:id="rId3"/>
    <p:sldLayoutId id="2147483686" r:id="rId4"/>
    <p:sldLayoutId id="2147483676" r:id="rId5"/>
    <p:sldLayoutId id="2147483687" r:id="rId6"/>
    <p:sldLayoutId id="2147483685" r:id="rId7"/>
  </p:sldLayoutIdLst>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6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04" userDrawn="1">
          <p15:clr>
            <a:srgbClr val="F26B43"/>
          </p15:clr>
        </p15:guide>
        <p15:guide id="2" orient="horz" pos="936" userDrawn="1">
          <p15:clr>
            <a:srgbClr val="F26B43"/>
          </p15:clr>
        </p15:guide>
        <p15:guide id="3" pos="360" userDrawn="1">
          <p15:clr>
            <a:srgbClr val="F26B43"/>
          </p15:clr>
        </p15:guide>
        <p15:guide id="4" pos="729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sr.ucsd.edu/about/data-changes/data-qa-session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ucpath.ucsd.edu/"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esr.ucsd.edu/projects/fis/ccoa/index.html#Redesigned-Common-Chart-of-Acco"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Information System</a:t>
            </a:r>
            <a:endParaRPr lang="en-US" dirty="0"/>
          </a:p>
        </p:txBody>
      </p:sp>
      <p:sp>
        <p:nvSpPr>
          <p:cNvPr id="3" name="Subtitle 2"/>
          <p:cNvSpPr>
            <a:spLocks noGrp="1"/>
          </p:cNvSpPr>
          <p:nvPr>
            <p:ph type="subTitle" idx="1"/>
          </p:nvPr>
        </p:nvSpPr>
        <p:spPr/>
        <p:txBody>
          <a:bodyPr/>
          <a:lstStyle/>
          <a:p>
            <a:r>
              <a:rPr lang="en-US" dirty="0" smtClean="0"/>
              <a:t>Change Network</a:t>
            </a:r>
          </a:p>
          <a:p>
            <a:r>
              <a:rPr lang="en-US" dirty="0" smtClean="0">
                <a:solidFill>
                  <a:srgbClr val="DAA377"/>
                </a:solidFill>
              </a:rPr>
              <a:t>February 2019</a:t>
            </a:r>
            <a:endParaRPr lang="en-US" dirty="0">
              <a:solidFill>
                <a:srgbClr val="DAA377"/>
              </a:solidFill>
            </a:endParaRPr>
          </a:p>
        </p:txBody>
      </p:sp>
    </p:spTree>
    <p:extLst>
      <p:ext uri="{BB962C8B-B14F-4D97-AF65-F5344CB8AC3E}">
        <p14:creationId xmlns:p14="http://schemas.microsoft.com/office/powerpoint/2010/main" val="5951365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72435" y="370973"/>
            <a:ext cx="11242391" cy="54342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kern="1200">
                <a:solidFill>
                  <a:schemeClr val="tx2"/>
                </a:solidFill>
                <a:latin typeface="+mj-lt"/>
                <a:ea typeface="+mj-ea"/>
                <a:cs typeface="+mj-cs"/>
              </a:defRPr>
            </a:lvl1pPr>
          </a:lstStyle>
          <a:p>
            <a:r>
              <a:rPr lang="en-US" sz="4000" dirty="0" smtClean="0"/>
              <a:t>Change Network Topics</a:t>
            </a:r>
            <a:endParaRPr lang="en-US" sz="4000" dirty="0"/>
          </a:p>
        </p:txBody>
      </p:sp>
      <p:graphicFrame>
        <p:nvGraphicFramePr>
          <p:cNvPr id="6" name="Diagram 5"/>
          <p:cNvGraphicFramePr/>
          <p:nvPr>
            <p:extLst>
              <p:ext uri="{D42A27DB-BD31-4B8C-83A1-F6EECF244321}">
                <p14:modId xmlns:p14="http://schemas.microsoft.com/office/powerpoint/2010/main" val="859627584"/>
              </p:ext>
            </p:extLst>
          </p:nvPr>
        </p:nvGraphicFramePr>
        <p:xfrm>
          <a:off x="0" y="1236033"/>
          <a:ext cx="1023052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161364" y="1441523"/>
            <a:ext cx="570155" cy="707886"/>
          </a:xfrm>
          <a:prstGeom prst="rect">
            <a:avLst/>
          </a:prstGeom>
          <a:noFill/>
        </p:spPr>
        <p:txBody>
          <a:bodyPr wrap="square" rtlCol="0">
            <a:spAutoFit/>
          </a:bodyPr>
          <a:lstStyle/>
          <a:p>
            <a:pPr algn="ctr"/>
            <a:r>
              <a:rPr lang="en-US" sz="4000" dirty="0" smtClean="0">
                <a:solidFill>
                  <a:schemeClr val="tx2">
                    <a:lumMod val="60000"/>
                    <a:lumOff val="40000"/>
                  </a:schemeClr>
                </a:solidFill>
                <a:latin typeface="Roboto" pitchFamily="2" charset="0"/>
                <a:ea typeface="Roboto" pitchFamily="2" charset="0"/>
              </a:rPr>
              <a:t>1</a:t>
            </a:r>
            <a:endParaRPr lang="en-US" sz="4000" dirty="0">
              <a:solidFill>
                <a:schemeClr val="tx2">
                  <a:lumMod val="60000"/>
                  <a:lumOff val="40000"/>
                </a:schemeClr>
              </a:solidFill>
              <a:latin typeface="Roboto" pitchFamily="2" charset="0"/>
              <a:ea typeface="Roboto" pitchFamily="2" charset="0"/>
            </a:endParaRPr>
          </a:p>
        </p:txBody>
      </p:sp>
      <p:sp>
        <p:nvSpPr>
          <p:cNvPr id="16" name="TextBox 15"/>
          <p:cNvSpPr txBox="1"/>
          <p:nvPr/>
        </p:nvSpPr>
        <p:spPr>
          <a:xfrm>
            <a:off x="652631" y="2312567"/>
            <a:ext cx="570155" cy="707886"/>
          </a:xfrm>
          <a:prstGeom prst="rect">
            <a:avLst/>
          </a:prstGeom>
          <a:noFill/>
        </p:spPr>
        <p:txBody>
          <a:bodyPr wrap="square" rtlCol="0">
            <a:spAutoFit/>
          </a:bodyPr>
          <a:lstStyle/>
          <a:p>
            <a:pPr algn="ctr"/>
            <a:r>
              <a:rPr lang="en-US" sz="4000" dirty="0">
                <a:solidFill>
                  <a:schemeClr val="tx2">
                    <a:lumMod val="60000"/>
                    <a:lumOff val="40000"/>
                  </a:schemeClr>
                </a:solidFill>
                <a:latin typeface="Roboto" pitchFamily="2" charset="0"/>
                <a:ea typeface="Roboto" pitchFamily="2" charset="0"/>
              </a:rPr>
              <a:t>2</a:t>
            </a:r>
          </a:p>
        </p:txBody>
      </p:sp>
      <p:sp>
        <p:nvSpPr>
          <p:cNvPr id="17" name="TextBox 16"/>
          <p:cNvSpPr txBox="1"/>
          <p:nvPr/>
        </p:nvSpPr>
        <p:spPr>
          <a:xfrm>
            <a:off x="848059" y="3162174"/>
            <a:ext cx="570155" cy="707886"/>
          </a:xfrm>
          <a:prstGeom prst="rect">
            <a:avLst/>
          </a:prstGeom>
          <a:noFill/>
        </p:spPr>
        <p:txBody>
          <a:bodyPr wrap="square" rtlCol="0">
            <a:spAutoFit/>
          </a:bodyPr>
          <a:lstStyle/>
          <a:p>
            <a:pPr algn="ctr"/>
            <a:r>
              <a:rPr lang="en-US" sz="4000" dirty="0">
                <a:solidFill>
                  <a:schemeClr val="tx2">
                    <a:lumMod val="60000"/>
                    <a:lumOff val="40000"/>
                  </a:schemeClr>
                </a:solidFill>
                <a:latin typeface="Roboto" pitchFamily="2" charset="0"/>
                <a:ea typeface="Roboto" pitchFamily="2" charset="0"/>
              </a:rPr>
              <a:t>3</a:t>
            </a:r>
          </a:p>
        </p:txBody>
      </p:sp>
      <p:sp>
        <p:nvSpPr>
          <p:cNvPr id="18" name="TextBox 17"/>
          <p:cNvSpPr txBox="1"/>
          <p:nvPr/>
        </p:nvSpPr>
        <p:spPr>
          <a:xfrm>
            <a:off x="824748" y="4010419"/>
            <a:ext cx="570155" cy="707886"/>
          </a:xfrm>
          <a:prstGeom prst="rect">
            <a:avLst/>
          </a:prstGeom>
          <a:noFill/>
        </p:spPr>
        <p:txBody>
          <a:bodyPr wrap="square" rtlCol="0">
            <a:spAutoFit/>
          </a:bodyPr>
          <a:lstStyle/>
          <a:p>
            <a:pPr algn="ctr"/>
            <a:r>
              <a:rPr lang="en-US" sz="4000" dirty="0">
                <a:solidFill>
                  <a:schemeClr val="tx2">
                    <a:lumMod val="60000"/>
                    <a:lumOff val="40000"/>
                  </a:schemeClr>
                </a:solidFill>
                <a:latin typeface="Roboto" pitchFamily="2" charset="0"/>
                <a:ea typeface="Roboto" pitchFamily="2" charset="0"/>
              </a:rPr>
              <a:t>4</a:t>
            </a:r>
          </a:p>
        </p:txBody>
      </p:sp>
      <p:sp>
        <p:nvSpPr>
          <p:cNvPr id="20" name="TextBox 19"/>
          <p:cNvSpPr txBox="1"/>
          <p:nvPr/>
        </p:nvSpPr>
        <p:spPr>
          <a:xfrm>
            <a:off x="620356" y="4870784"/>
            <a:ext cx="570155" cy="707886"/>
          </a:xfrm>
          <a:prstGeom prst="rect">
            <a:avLst/>
          </a:prstGeom>
          <a:noFill/>
        </p:spPr>
        <p:txBody>
          <a:bodyPr wrap="square" rtlCol="0">
            <a:spAutoFit/>
          </a:bodyPr>
          <a:lstStyle/>
          <a:p>
            <a:pPr algn="ctr"/>
            <a:r>
              <a:rPr lang="en-US" sz="4000" dirty="0" smtClean="0">
                <a:solidFill>
                  <a:schemeClr val="tx2">
                    <a:lumMod val="60000"/>
                    <a:lumOff val="40000"/>
                  </a:schemeClr>
                </a:solidFill>
                <a:latin typeface="Roboto" pitchFamily="2" charset="0"/>
                <a:ea typeface="Roboto" pitchFamily="2" charset="0"/>
              </a:rPr>
              <a:t>5</a:t>
            </a:r>
            <a:endParaRPr lang="en-US" sz="4000" dirty="0">
              <a:solidFill>
                <a:schemeClr val="tx2">
                  <a:lumMod val="60000"/>
                  <a:lumOff val="40000"/>
                </a:schemeClr>
              </a:solidFill>
              <a:latin typeface="Roboto" pitchFamily="2" charset="0"/>
              <a:ea typeface="Roboto" pitchFamily="2" charset="0"/>
            </a:endParaRPr>
          </a:p>
        </p:txBody>
      </p:sp>
      <p:sp>
        <p:nvSpPr>
          <p:cNvPr id="21" name="TextBox 20"/>
          <p:cNvSpPr txBox="1"/>
          <p:nvPr/>
        </p:nvSpPr>
        <p:spPr>
          <a:xfrm>
            <a:off x="166742" y="5756728"/>
            <a:ext cx="570155" cy="707886"/>
          </a:xfrm>
          <a:prstGeom prst="rect">
            <a:avLst/>
          </a:prstGeom>
          <a:noFill/>
        </p:spPr>
        <p:txBody>
          <a:bodyPr wrap="square" rtlCol="0">
            <a:spAutoFit/>
          </a:bodyPr>
          <a:lstStyle/>
          <a:p>
            <a:pPr algn="ctr"/>
            <a:r>
              <a:rPr lang="en-US" sz="4000" dirty="0">
                <a:solidFill>
                  <a:schemeClr val="tx2">
                    <a:lumMod val="60000"/>
                    <a:lumOff val="40000"/>
                  </a:schemeClr>
                </a:solidFill>
                <a:latin typeface="Roboto" pitchFamily="2" charset="0"/>
                <a:ea typeface="Roboto" pitchFamily="2" charset="0"/>
              </a:rPr>
              <a:t>6</a:t>
            </a:r>
          </a:p>
        </p:txBody>
      </p:sp>
    </p:spTree>
    <p:extLst>
      <p:ext uri="{BB962C8B-B14F-4D97-AF65-F5344CB8AC3E}">
        <p14:creationId xmlns:p14="http://schemas.microsoft.com/office/powerpoint/2010/main" val="2149933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925" y="297536"/>
            <a:ext cx="11296135" cy="753763"/>
          </a:xfrm>
        </p:spPr>
        <p:txBody>
          <a:bodyPr/>
          <a:lstStyle/>
          <a:p>
            <a:r>
              <a:rPr lang="en-US" dirty="0" smtClean="0"/>
              <a:t>Implementation Partner</a:t>
            </a:r>
            <a:endParaRPr lang="en-US" dirty="0"/>
          </a:p>
        </p:txBody>
      </p:sp>
      <p:pic>
        <p:nvPicPr>
          <p:cNvPr id="1034" name="Picture 10" descr="Image result for deloitt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74820" y="68341"/>
            <a:ext cx="2418076" cy="98295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728163" y="1173962"/>
            <a:ext cx="10706275" cy="6032421"/>
          </a:xfrm>
          <a:prstGeom prst="rect">
            <a:avLst/>
          </a:prstGeom>
        </p:spPr>
        <p:txBody>
          <a:bodyPr wrap="square">
            <a:spAutoFit/>
          </a:bodyPr>
          <a:lstStyle/>
          <a:p>
            <a:endParaRPr lang="en-US" sz="2200" dirty="0">
              <a:solidFill>
                <a:schemeClr val="bg1">
                  <a:lumMod val="50000"/>
                </a:schemeClr>
              </a:solidFill>
            </a:endParaRPr>
          </a:p>
          <a:p>
            <a:pPr marL="285750" indent="-285750">
              <a:buFont typeface="Arial" panose="020B0604020202020204" pitchFamily="34" charset="0"/>
              <a:buChar char="•"/>
            </a:pPr>
            <a:r>
              <a:rPr lang="en-US" sz="2200" dirty="0" smtClean="0">
                <a:solidFill>
                  <a:schemeClr val="bg1">
                    <a:lumMod val="50000"/>
                  </a:schemeClr>
                </a:solidFill>
              </a:rPr>
              <a:t>Deloitte </a:t>
            </a:r>
            <a:r>
              <a:rPr lang="en-US" sz="2200" dirty="0">
                <a:solidFill>
                  <a:schemeClr val="bg1">
                    <a:lumMod val="50000"/>
                  </a:schemeClr>
                </a:solidFill>
              </a:rPr>
              <a:t>is designated by Oracle as a Global Cloud Elite partner and has held the highest level of alliance with Oracle for almost two decades. </a:t>
            </a:r>
            <a:endParaRPr lang="en-US" sz="2200" dirty="0" smtClean="0">
              <a:solidFill>
                <a:schemeClr val="bg1">
                  <a:lumMod val="50000"/>
                </a:schemeClr>
              </a:solidFill>
            </a:endParaRPr>
          </a:p>
          <a:p>
            <a:endParaRPr lang="en-US" sz="2200" dirty="0" smtClean="0">
              <a:solidFill>
                <a:schemeClr val="bg1">
                  <a:lumMod val="50000"/>
                </a:schemeClr>
              </a:solidFill>
            </a:endParaRPr>
          </a:p>
          <a:p>
            <a:pPr marL="285750" indent="-285750">
              <a:buFont typeface="Arial" panose="020B0604020202020204" pitchFamily="34" charset="0"/>
              <a:buChar char="•"/>
            </a:pPr>
            <a:r>
              <a:rPr lang="en-US" sz="2200" dirty="0">
                <a:solidFill>
                  <a:schemeClr val="bg1">
                    <a:lumMod val="50000"/>
                  </a:schemeClr>
                </a:solidFill>
              </a:rPr>
              <a:t>They listened carefully to our plans for an organically led staff implementation and were eager to join with us recognizing that UC San Diego’s unique approach to implementing Oracle Cloud is the approach they’ve been waiting to see in higher education</a:t>
            </a:r>
            <a:r>
              <a:rPr lang="en-US" sz="2200" dirty="0" smtClean="0">
                <a:solidFill>
                  <a:schemeClr val="bg1">
                    <a:lumMod val="50000"/>
                  </a:schemeClr>
                </a:solidFill>
              </a:rPr>
              <a:t>.</a:t>
            </a:r>
            <a:endParaRPr lang="en-US" sz="2200" dirty="0">
              <a:solidFill>
                <a:schemeClr val="bg1">
                  <a:lumMod val="50000"/>
                </a:schemeClr>
              </a:solidFill>
            </a:endParaRPr>
          </a:p>
          <a:p>
            <a:endParaRPr lang="en-US" sz="2200" dirty="0" smtClean="0">
              <a:solidFill>
                <a:schemeClr val="bg1">
                  <a:lumMod val="50000"/>
                </a:schemeClr>
              </a:solidFill>
            </a:endParaRPr>
          </a:p>
          <a:p>
            <a:pPr marL="285750" indent="-285750">
              <a:buFont typeface="Arial" panose="020B0604020202020204" pitchFamily="34" charset="0"/>
              <a:buChar char="•"/>
            </a:pPr>
            <a:r>
              <a:rPr lang="en-US" sz="2200" dirty="0" smtClean="0">
                <a:solidFill>
                  <a:schemeClr val="bg1">
                    <a:lumMod val="50000"/>
                  </a:schemeClr>
                </a:solidFill>
              </a:rPr>
              <a:t>Deloitte will assist us in answering design and configuration questions like:</a:t>
            </a:r>
          </a:p>
          <a:p>
            <a:pPr marL="285750" indent="-285750">
              <a:buFont typeface="Arial" panose="020B0604020202020204" pitchFamily="34" charset="0"/>
              <a:buChar char="•"/>
            </a:pPr>
            <a:endParaRPr lang="en-US" sz="2200" dirty="0" smtClean="0">
              <a:solidFill>
                <a:schemeClr val="bg1">
                  <a:lumMod val="50000"/>
                </a:schemeClr>
              </a:solidFill>
            </a:endParaRPr>
          </a:p>
          <a:p>
            <a:pPr marL="285750" indent="-285750">
              <a:buFont typeface="Arial" panose="020B0604020202020204" pitchFamily="34" charset="0"/>
              <a:buChar char="•"/>
            </a:pPr>
            <a:endParaRPr lang="en-US" sz="2200" dirty="0">
              <a:solidFill>
                <a:schemeClr val="bg1">
                  <a:lumMod val="50000"/>
                </a:schemeClr>
              </a:solidFill>
            </a:endParaRPr>
          </a:p>
          <a:p>
            <a:pPr marL="285750" indent="-285750">
              <a:buFont typeface="Arial" panose="020B0604020202020204" pitchFamily="34" charset="0"/>
              <a:buChar char="•"/>
            </a:pPr>
            <a:endParaRPr lang="en-US" dirty="0">
              <a:solidFill>
                <a:schemeClr val="bg1">
                  <a:lumMod val="50000"/>
                </a:schemeClr>
              </a:solidFill>
            </a:endParaRPr>
          </a:p>
          <a:p>
            <a:pPr marL="285750" indent="-285750">
              <a:buFont typeface="Arial" panose="020B0604020202020204" pitchFamily="34" charset="0"/>
              <a:buChar char="•"/>
            </a:pPr>
            <a:endParaRPr lang="en-US" dirty="0" smtClean="0">
              <a:solidFill>
                <a:schemeClr val="bg1">
                  <a:lumMod val="50000"/>
                </a:schemeClr>
              </a:solidFill>
            </a:endParaRPr>
          </a:p>
          <a:p>
            <a:endParaRPr lang="en-US" dirty="0" smtClean="0">
              <a:solidFill>
                <a:schemeClr val="bg1">
                  <a:lumMod val="50000"/>
                </a:schemeClr>
              </a:solidFill>
            </a:endParaRPr>
          </a:p>
          <a:p>
            <a:pPr marL="285750" indent="-285750">
              <a:buFont typeface="Arial" panose="020B0604020202020204" pitchFamily="34" charset="0"/>
              <a:buChar char="•"/>
            </a:pPr>
            <a:endParaRPr lang="en-US" dirty="0">
              <a:solidFill>
                <a:schemeClr val="bg1">
                  <a:lumMod val="50000"/>
                </a:schemeClr>
              </a:solidFill>
            </a:endParaRPr>
          </a:p>
          <a:p>
            <a:pPr marL="285750" indent="-285750">
              <a:buFont typeface="Arial" panose="020B0604020202020204" pitchFamily="34" charset="0"/>
              <a:buChar char="•"/>
            </a:pPr>
            <a:endParaRPr lang="en-US" dirty="0" smtClean="0">
              <a:solidFill>
                <a:schemeClr val="bg1">
                  <a:lumMod val="50000"/>
                </a:schemeClr>
              </a:solidFill>
            </a:endParaRPr>
          </a:p>
          <a:p>
            <a:pPr marL="285750" indent="-285750">
              <a:buFont typeface="Arial" panose="020B0604020202020204" pitchFamily="34" charset="0"/>
              <a:buChar char="•"/>
            </a:pPr>
            <a:endParaRPr lang="en-US" dirty="0">
              <a:solidFill>
                <a:schemeClr val="bg1">
                  <a:lumMod val="50000"/>
                </a:schemeClr>
              </a:solidFill>
            </a:endParaRPr>
          </a:p>
          <a:p>
            <a:pPr marL="285750" indent="-285750">
              <a:buFont typeface="Arial" panose="020B0604020202020204" pitchFamily="34" charset="0"/>
              <a:buChar char="•"/>
            </a:pPr>
            <a:endParaRPr lang="en-US" dirty="0" smtClean="0">
              <a:solidFill>
                <a:schemeClr val="bg1">
                  <a:lumMod val="50000"/>
                </a:schemeClr>
              </a:solidFill>
            </a:endParaRPr>
          </a:p>
          <a:p>
            <a:pPr marL="285750" indent="-285750">
              <a:buFont typeface="Arial" panose="020B0604020202020204" pitchFamily="34" charset="0"/>
              <a:buChar char="•"/>
            </a:pPr>
            <a:endParaRPr lang="en-US" dirty="0">
              <a:solidFill>
                <a:schemeClr val="bg1">
                  <a:lumMod val="50000"/>
                </a:schemeClr>
              </a:solidFill>
            </a:endParaRPr>
          </a:p>
        </p:txBody>
      </p:sp>
      <p:sp>
        <p:nvSpPr>
          <p:cNvPr id="9" name="Rectangle 8"/>
          <p:cNvSpPr/>
          <p:nvPr/>
        </p:nvSpPr>
        <p:spPr>
          <a:xfrm>
            <a:off x="728163" y="4571999"/>
            <a:ext cx="2589537" cy="2011680"/>
          </a:xfrm>
          <a:prstGeom prst="rect">
            <a:avLst/>
          </a:prstGeom>
          <a:solidFill>
            <a:srgbClr val="2A7F00">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gn="ctr"/>
            <a:endParaRPr lang="en-US" i="1" dirty="0">
              <a:solidFill>
                <a:schemeClr val="bg1"/>
              </a:solidFill>
            </a:endParaRPr>
          </a:p>
        </p:txBody>
      </p:sp>
      <p:sp>
        <p:nvSpPr>
          <p:cNvPr id="14" name="Rectangle 13"/>
          <p:cNvSpPr/>
          <p:nvPr/>
        </p:nvSpPr>
        <p:spPr>
          <a:xfrm>
            <a:off x="3442447" y="4571998"/>
            <a:ext cx="5321907" cy="2011680"/>
          </a:xfrm>
          <a:prstGeom prst="rect">
            <a:avLst/>
          </a:prstGeom>
          <a:solidFill>
            <a:srgbClr val="2A7F00">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endParaRPr lang="en-US" i="1" dirty="0">
              <a:solidFill>
                <a:schemeClr val="accent1">
                  <a:lumMod val="75000"/>
                </a:schemeClr>
              </a:solidFill>
            </a:endParaRPr>
          </a:p>
        </p:txBody>
      </p:sp>
      <p:sp>
        <p:nvSpPr>
          <p:cNvPr id="15" name="Rectangle 14"/>
          <p:cNvSpPr/>
          <p:nvPr/>
        </p:nvSpPr>
        <p:spPr>
          <a:xfrm>
            <a:off x="8898291" y="4571999"/>
            <a:ext cx="2659325" cy="2011680"/>
          </a:xfrm>
          <a:prstGeom prst="rect">
            <a:avLst/>
          </a:prstGeom>
          <a:solidFill>
            <a:srgbClr val="2A7F00">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35698" y="4851692"/>
            <a:ext cx="2368643" cy="1200329"/>
          </a:xfrm>
          <a:prstGeom prst="rect">
            <a:avLst/>
          </a:prstGeom>
          <a:noFill/>
        </p:spPr>
        <p:txBody>
          <a:bodyPr wrap="square" rtlCol="0">
            <a:spAutoFit/>
          </a:bodyPr>
          <a:lstStyle/>
          <a:p>
            <a:pPr algn="ctr"/>
            <a:r>
              <a:rPr lang="en-US" i="1" dirty="0">
                <a:solidFill>
                  <a:schemeClr val="bg1"/>
                </a:solidFill>
              </a:rPr>
              <a:t>Is there a coding shortcut (</a:t>
            </a:r>
            <a:r>
              <a:rPr lang="en-US" i="1" dirty="0" smtClean="0">
                <a:solidFill>
                  <a:schemeClr val="bg1"/>
                </a:solidFill>
              </a:rPr>
              <a:t>alias) </a:t>
            </a:r>
            <a:r>
              <a:rPr lang="en-US" i="1" dirty="0">
                <a:solidFill>
                  <a:schemeClr val="bg1"/>
                </a:solidFill>
              </a:rPr>
              <a:t>feature? </a:t>
            </a:r>
          </a:p>
          <a:p>
            <a:endParaRPr lang="en-US" dirty="0"/>
          </a:p>
        </p:txBody>
      </p:sp>
      <p:sp>
        <p:nvSpPr>
          <p:cNvPr id="11" name="TextBox 10"/>
          <p:cNvSpPr txBox="1"/>
          <p:nvPr/>
        </p:nvSpPr>
        <p:spPr>
          <a:xfrm>
            <a:off x="8993335" y="4851692"/>
            <a:ext cx="2469236" cy="1585049"/>
          </a:xfrm>
          <a:prstGeom prst="rect">
            <a:avLst/>
          </a:prstGeom>
          <a:noFill/>
        </p:spPr>
        <p:txBody>
          <a:bodyPr wrap="square" rtlCol="0">
            <a:spAutoFit/>
          </a:bodyPr>
          <a:lstStyle/>
          <a:p>
            <a:pPr algn="ctr"/>
            <a:r>
              <a:rPr lang="en-US" i="1" dirty="0">
                <a:solidFill>
                  <a:schemeClr val="bg1"/>
                </a:solidFill>
              </a:rPr>
              <a:t>Should we limit the project module to </a:t>
            </a:r>
            <a:r>
              <a:rPr lang="en-US" i="1" dirty="0" smtClean="0">
                <a:solidFill>
                  <a:schemeClr val="bg1"/>
                </a:solidFill>
              </a:rPr>
              <a:t/>
            </a:r>
            <a:br>
              <a:rPr lang="en-US" i="1" dirty="0" smtClean="0">
                <a:solidFill>
                  <a:schemeClr val="bg1"/>
                </a:solidFill>
              </a:rPr>
            </a:br>
            <a:r>
              <a:rPr lang="en-US" i="1" dirty="0" smtClean="0">
                <a:solidFill>
                  <a:schemeClr val="bg1"/>
                </a:solidFill>
              </a:rPr>
              <a:t>post </a:t>
            </a:r>
            <a:r>
              <a:rPr lang="en-US" i="1" dirty="0">
                <a:solidFill>
                  <a:schemeClr val="bg1"/>
                </a:solidFill>
              </a:rPr>
              <a:t>award and capital management?</a:t>
            </a:r>
          </a:p>
          <a:p>
            <a:pPr algn="ctr"/>
            <a:endParaRPr lang="en-US" sz="2500" dirty="0"/>
          </a:p>
        </p:txBody>
      </p:sp>
      <p:sp>
        <p:nvSpPr>
          <p:cNvPr id="13" name="TextBox 12"/>
          <p:cNvSpPr txBox="1"/>
          <p:nvPr/>
        </p:nvSpPr>
        <p:spPr>
          <a:xfrm>
            <a:off x="3432569" y="4787368"/>
            <a:ext cx="5426076" cy="1908215"/>
          </a:xfrm>
          <a:prstGeom prst="rect">
            <a:avLst/>
          </a:prstGeom>
          <a:noFill/>
        </p:spPr>
        <p:txBody>
          <a:bodyPr wrap="square" rtlCol="0">
            <a:spAutoFit/>
          </a:bodyPr>
          <a:lstStyle/>
          <a:p>
            <a:pPr algn="ctr"/>
            <a:r>
              <a:rPr lang="en-US" sz="2000" i="1" dirty="0">
                <a:solidFill>
                  <a:schemeClr val="bg1"/>
                </a:solidFill>
              </a:rPr>
              <a:t>Is there is an optional reporting flex field departments can use when coding their transactions, that is not an official chart element, but is a code they can create and associate with a transaction and do reporting on? </a:t>
            </a:r>
          </a:p>
          <a:p>
            <a:pPr algn="ctr"/>
            <a:r>
              <a:rPr lang="en-US" dirty="0" smtClean="0"/>
              <a:t>+</a:t>
            </a:r>
            <a:endParaRPr lang="en-US" dirty="0"/>
          </a:p>
        </p:txBody>
      </p:sp>
    </p:spTree>
    <p:extLst>
      <p:ext uri="{BB962C8B-B14F-4D97-AF65-F5344CB8AC3E}">
        <p14:creationId xmlns:p14="http://schemas.microsoft.com/office/powerpoint/2010/main" val="3206551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2048"/>
          <p:cNvSpPr/>
          <p:nvPr/>
        </p:nvSpPr>
        <p:spPr>
          <a:xfrm>
            <a:off x="1" y="-21190"/>
            <a:ext cx="5539666" cy="6879189"/>
          </a:xfrm>
          <a:prstGeom prst="rect">
            <a:avLst/>
          </a:prstGeom>
          <a:solidFill>
            <a:srgbClr val="D9D9D9">
              <a:alpha val="4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2">
                    <a:lumMod val="75000"/>
                  </a:schemeClr>
                </a:solidFill>
              </a:rPr>
              <a:t>   </a:t>
            </a:r>
            <a:endParaRPr lang="en-US" sz="1600" dirty="0">
              <a:solidFill>
                <a:schemeClr val="tx2">
                  <a:lumMod val="75000"/>
                </a:schemeClr>
              </a:solidFill>
            </a:endParaRPr>
          </a:p>
        </p:txBody>
      </p:sp>
      <p:sp>
        <p:nvSpPr>
          <p:cNvPr id="2" name="Title 1"/>
          <p:cNvSpPr>
            <a:spLocks noGrp="1"/>
          </p:cNvSpPr>
          <p:nvPr>
            <p:ph type="ctrTitle"/>
          </p:nvPr>
        </p:nvSpPr>
        <p:spPr>
          <a:xfrm>
            <a:off x="347897" y="370973"/>
            <a:ext cx="7255586" cy="543426"/>
          </a:xfrm>
        </p:spPr>
        <p:txBody>
          <a:bodyPr>
            <a:noAutofit/>
          </a:bodyPr>
          <a:lstStyle/>
          <a:p>
            <a:r>
              <a:rPr lang="en-US" sz="4000" dirty="0" smtClean="0"/>
              <a:t>Design Teams</a:t>
            </a:r>
            <a:endParaRPr lang="en-US" sz="4000" dirty="0"/>
          </a:p>
        </p:txBody>
      </p:sp>
      <p:sp>
        <p:nvSpPr>
          <p:cNvPr id="5" name="Rectangle 4"/>
          <p:cNvSpPr/>
          <p:nvPr/>
        </p:nvSpPr>
        <p:spPr>
          <a:xfrm>
            <a:off x="174937" y="1241110"/>
            <a:ext cx="5203884" cy="5170646"/>
          </a:xfrm>
          <a:prstGeom prst="rect">
            <a:avLst/>
          </a:prstGeom>
        </p:spPr>
        <p:txBody>
          <a:bodyPr wrap="square">
            <a:spAutoFit/>
          </a:bodyPr>
          <a:lstStyle/>
          <a:p>
            <a:pPr algn="ctr"/>
            <a:endParaRPr lang="en-US" sz="2200" dirty="0" smtClean="0">
              <a:solidFill>
                <a:schemeClr val="bg1">
                  <a:lumMod val="50000"/>
                </a:schemeClr>
              </a:solidFill>
            </a:endParaRPr>
          </a:p>
          <a:p>
            <a:pPr marL="342900" indent="-342900">
              <a:buFont typeface="Arial" panose="020B0604020202020204" pitchFamily="34" charset="0"/>
              <a:buChar char="•"/>
            </a:pPr>
            <a:r>
              <a:rPr lang="en-US" sz="2200" dirty="0" smtClean="0">
                <a:solidFill>
                  <a:schemeClr val="bg1">
                    <a:lumMod val="50000"/>
                  </a:schemeClr>
                </a:solidFill>
              </a:rPr>
              <a:t>Design Teams formed- SMEs will be posted on FIS webpages in </a:t>
            </a:r>
            <a:r>
              <a:rPr lang="en-US" sz="2200" dirty="0" smtClean="0">
                <a:solidFill>
                  <a:schemeClr val="bg1">
                    <a:lumMod val="50000"/>
                  </a:schemeClr>
                </a:solidFill>
              </a:rPr>
              <a:t>March</a:t>
            </a:r>
            <a:endParaRPr lang="en-US" sz="2200" dirty="0" smtClean="0">
              <a:solidFill>
                <a:schemeClr val="bg1">
                  <a:lumMod val="50000"/>
                </a:schemeClr>
              </a:solidFill>
            </a:endParaRPr>
          </a:p>
          <a:p>
            <a:endParaRPr lang="en-US" sz="2200" dirty="0" smtClean="0">
              <a:solidFill>
                <a:schemeClr val="bg1">
                  <a:lumMod val="50000"/>
                </a:schemeClr>
              </a:solidFill>
            </a:endParaRPr>
          </a:p>
          <a:p>
            <a:pPr marL="342900" indent="-342900">
              <a:buFont typeface="Arial" panose="020B0604020202020204" pitchFamily="34" charset="0"/>
              <a:buChar char="•"/>
            </a:pPr>
            <a:r>
              <a:rPr lang="en-US" sz="2200" dirty="0" smtClean="0">
                <a:solidFill>
                  <a:schemeClr val="bg1">
                    <a:lumMod val="50000"/>
                  </a:schemeClr>
                </a:solidFill>
              </a:rPr>
              <a:t>Oracle Design Lead training will begin    in </a:t>
            </a:r>
            <a:r>
              <a:rPr lang="en-US" sz="2200" dirty="0">
                <a:solidFill>
                  <a:schemeClr val="bg1">
                    <a:lumMod val="50000"/>
                  </a:schemeClr>
                </a:solidFill>
              </a:rPr>
              <a:t>mid February and last for eight </a:t>
            </a:r>
            <a:r>
              <a:rPr lang="en-US" sz="2200" dirty="0" smtClean="0">
                <a:solidFill>
                  <a:schemeClr val="bg1">
                    <a:lumMod val="50000"/>
                  </a:schemeClr>
                </a:solidFill>
              </a:rPr>
              <a:t>weeks </a:t>
            </a:r>
            <a:r>
              <a:rPr lang="en-US" sz="2200" dirty="0" smtClean="0">
                <a:solidFill>
                  <a:schemeClr val="bg1">
                    <a:lumMod val="50000"/>
                  </a:schemeClr>
                </a:solidFill>
              </a:rPr>
              <a:t>(end of April).</a:t>
            </a:r>
            <a:endParaRPr lang="en-US" sz="2200" dirty="0" smtClean="0">
              <a:solidFill>
                <a:schemeClr val="bg1">
                  <a:lumMod val="50000"/>
                </a:schemeClr>
              </a:solidFill>
            </a:endParaRPr>
          </a:p>
          <a:p>
            <a:pPr marL="342900" indent="-342900">
              <a:buFont typeface="Arial" panose="020B0604020202020204" pitchFamily="34" charset="0"/>
              <a:buChar char="•"/>
            </a:pPr>
            <a:endParaRPr lang="en-US" sz="2200" dirty="0" smtClean="0">
              <a:solidFill>
                <a:schemeClr val="bg1">
                  <a:lumMod val="50000"/>
                </a:schemeClr>
              </a:solidFill>
            </a:endParaRPr>
          </a:p>
          <a:p>
            <a:pPr marL="342900" indent="-342900">
              <a:buFont typeface="Arial" panose="020B0604020202020204" pitchFamily="34" charset="0"/>
              <a:buChar char="•"/>
            </a:pPr>
            <a:r>
              <a:rPr lang="en-US" sz="2200" dirty="0">
                <a:solidFill>
                  <a:schemeClr val="bg1">
                    <a:lumMod val="50000"/>
                  </a:schemeClr>
                </a:solidFill>
              </a:rPr>
              <a:t>D</a:t>
            </a:r>
            <a:r>
              <a:rPr lang="en-US" sz="2200" dirty="0" smtClean="0">
                <a:solidFill>
                  <a:schemeClr val="bg1">
                    <a:lumMod val="50000"/>
                  </a:schemeClr>
                </a:solidFill>
              </a:rPr>
              <a:t>esign leads will </a:t>
            </a:r>
            <a:r>
              <a:rPr lang="en-US" sz="2200" dirty="0">
                <a:solidFill>
                  <a:schemeClr val="bg1">
                    <a:lumMod val="50000"/>
                  </a:schemeClr>
                </a:solidFill>
              </a:rPr>
              <a:t>be involved </a:t>
            </a:r>
            <a:r>
              <a:rPr lang="en-US" sz="2200" dirty="0" smtClean="0">
                <a:solidFill>
                  <a:schemeClr val="bg1">
                    <a:lumMod val="50000"/>
                  </a:schemeClr>
                </a:solidFill>
              </a:rPr>
              <a:t>in multi-module training so they have </a:t>
            </a:r>
            <a:r>
              <a:rPr lang="en-US" sz="2200" dirty="0">
                <a:solidFill>
                  <a:schemeClr val="bg1">
                    <a:lumMod val="50000"/>
                  </a:schemeClr>
                </a:solidFill>
              </a:rPr>
              <a:t>a broader perspective of the Oracle environment and the potential issues </a:t>
            </a:r>
            <a:r>
              <a:rPr lang="en-US" sz="2200" dirty="0" smtClean="0">
                <a:solidFill>
                  <a:schemeClr val="bg1">
                    <a:lumMod val="50000"/>
                  </a:schemeClr>
                </a:solidFill>
              </a:rPr>
              <a:t>their configuration </a:t>
            </a:r>
            <a:r>
              <a:rPr lang="en-US" sz="2200" dirty="0">
                <a:solidFill>
                  <a:schemeClr val="bg1">
                    <a:lumMod val="50000"/>
                  </a:schemeClr>
                </a:solidFill>
              </a:rPr>
              <a:t>may have on related </a:t>
            </a:r>
            <a:r>
              <a:rPr lang="en-US" sz="2200" dirty="0" smtClean="0">
                <a:solidFill>
                  <a:schemeClr val="bg1">
                    <a:lumMod val="50000"/>
                  </a:schemeClr>
                </a:solidFill>
              </a:rPr>
              <a:t>areas/modules. </a:t>
            </a:r>
          </a:p>
          <a:p>
            <a:pPr marL="342900" indent="-342900">
              <a:buFont typeface="Arial" panose="020B0604020202020204" pitchFamily="34" charset="0"/>
              <a:buChar char="•"/>
            </a:pPr>
            <a:endParaRPr lang="en-US" sz="2200" dirty="0">
              <a:solidFill>
                <a:schemeClr val="bg1">
                  <a:lumMod val="50000"/>
                </a:schemeClr>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438174632"/>
              </p:ext>
            </p:extLst>
          </p:nvPr>
        </p:nvGraphicFramePr>
        <p:xfrm>
          <a:off x="6033155" y="813940"/>
          <a:ext cx="5660406" cy="5575560"/>
        </p:xfrm>
        <a:graphic>
          <a:graphicData uri="http://schemas.openxmlformats.org/drawingml/2006/table">
            <a:tbl>
              <a:tblPr firstRow="1" bandRow="1">
                <a:tableStyleId>{21E4AEA4-8DFA-4A89-87EB-49C32662AFE0}</a:tableStyleId>
              </a:tblPr>
              <a:tblGrid>
                <a:gridCol w="2830203">
                  <a:extLst>
                    <a:ext uri="{9D8B030D-6E8A-4147-A177-3AD203B41FA5}">
                      <a16:colId xmlns:a16="http://schemas.microsoft.com/office/drawing/2014/main" val="1560165335"/>
                    </a:ext>
                  </a:extLst>
                </a:gridCol>
                <a:gridCol w="2830203">
                  <a:extLst>
                    <a:ext uri="{9D8B030D-6E8A-4147-A177-3AD203B41FA5}">
                      <a16:colId xmlns:a16="http://schemas.microsoft.com/office/drawing/2014/main" val="4033736493"/>
                    </a:ext>
                  </a:extLst>
                </a:gridCol>
              </a:tblGrid>
              <a:tr h="571760">
                <a:tc>
                  <a:txBody>
                    <a:bodyPr/>
                    <a:lstStyle/>
                    <a:p>
                      <a:pPr algn="ctr"/>
                      <a:r>
                        <a:rPr lang="en-US" sz="1800" dirty="0" smtClean="0"/>
                        <a:t>Oracle </a:t>
                      </a:r>
                      <a:r>
                        <a:rPr lang="en-US" sz="1800" dirty="0" smtClean="0"/>
                        <a:t>University</a:t>
                      </a:r>
                      <a:endParaRPr lang="en-US" sz="1800" dirty="0">
                        <a:latin typeface="Roboto" pitchFamily="2" charset="0"/>
                        <a:ea typeface="Roboto" pitchFamily="2" charset="0"/>
                      </a:endParaRPr>
                    </a:p>
                  </a:txBody>
                  <a:tcPr anchor="ctr"/>
                </a:tc>
                <a:tc>
                  <a:txBody>
                    <a:bodyPr/>
                    <a:lstStyle/>
                    <a:p>
                      <a:pPr algn="ctr"/>
                      <a:r>
                        <a:rPr lang="en-US" sz="1800" dirty="0" smtClean="0">
                          <a:latin typeface="+mn-lt"/>
                          <a:ea typeface="+mn-ea"/>
                        </a:rPr>
                        <a:t>Specialists</a:t>
                      </a:r>
                      <a:endParaRPr lang="en-US" sz="1800" dirty="0">
                        <a:latin typeface="Roboto" pitchFamily="2" charset="0"/>
                        <a:ea typeface="Roboto" pitchFamily="2" charset="0"/>
                      </a:endParaRPr>
                    </a:p>
                  </a:txBody>
                  <a:tcPr anchor="ctr"/>
                </a:tc>
                <a:extLst>
                  <a:ext uri="{0D108BD9-81ED-4DB2-BD59-A6C34878D82A}">
                    <a16:rowId xmlns:a16="http://schemas.microsoft.com/office/drawing/2014/main" val="2325407745"/>
                  </a:ext>
                </a:extLst>
              </a:tr>
              <a:tr h="370840">
                <a:tc>
                  <a:txBody>
                    <a:bodyPr/>
                    <a:lstStyle/>
                    <a:p>
                      <a:r>
                        <a:rPr lang="en-US" sz="1500" dirty="0" smtClean="0">
                          <a:solidFill>
                            <a:schemeClr val="tx2"/>
                          </a:solidFill>
                        </a:rPr>
                        <a:t>Enterprise Planning &amp; Budgeting</a:t>
                      </a:r>
                      <a:endParaRPr lang="en-US" sz="1500" dirty="0">
                        <a:solidFill>
                          <a:schemeClr val="tx2"/>
                        </a:solidFill>
                        <a:latin typeface="Roboto" pitchFamily="2" charset="0"/>
                        <a:ea typeface="Roboto"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solidFill>
                            <a:schemeClr val="tx2"/>
                          </a:solidFill>
                        </a:rPr>
                        <a:t>Amanda </a:t>
                      </a:r>
                      <a:r>
                        <a:rPr lang="en-US" sz="1500" dirty="0" smtClean="0">
                          <a:solidFill>
                            <a:schemeClr val="tx2"/>
                          </a:solidFill>
                        </a:rPr>
                        <a:t>Buss,</a:t>
                      </a:r>
                      <a:r>
                        <a:rPr lang="en-US" sz="1500" baseline="0" dirty="0" smtClean="0">
                          <a:solidFill>
                            <a:schemeClr val="tx2"/>
                          </a:solidFill>
                        </a:rPr>
                        <a:t> William McCarroll, and Elliot Kim</a:t>
                      </a:r>
                      <a:endParaRPr lang="en-US" sz="1500" dirty="0" smtClean="0">
                        <a:solidFill>
                          <a:schemeClr val="tx2"/>
                        </a:solidFill>
                        <a:latin typeface="Roboto" pitchFamily="2" charset="0"/>
                        <a:ea typeface="Roboto" pitchFamily="2" charset="0"/>
                      </a:endParaRPr>
                    </a:p>
                  </a:txBody>
                  <a:tcPr/>
                </a:tc>
                <a:extLst>
                  <a:ext uri="{0D108BD9-81ED-4DB2-BD59-A6C34878D82A}">
                    <a16:rowId xmlns:a16="http://schemas.microsoft.com/office/drawing/2014/main" val="885386950"/>
                  </a:ext>
                </a:extLst>
              </a:tr>
              <a:tr h="370840">
                <a:tc>
                  <a:txBody>
                    <a:bodyPr/>
                    <a:lstStyle/>
                    <a:p>
                      <a:pPr marL="0" algn="l" defTabSz="914400" rtl="0" eaLnBrk="1" latinLnBrk="0" hangingPunct="1"/>
                      <a:r>
                        <a:rPr lang="en-US" sz="1500" kern="1200" dirty="0" smtClean="0">
                          <a:solidFill>
                            <a:schemeClr val="tx2"/>
                          </a:solidFill>
                        </a:rPr>
                        <a:t>General Ledger</a:t>
                      </a:r>
                      <a:endParaRPr lang="en-US" sz="1500" b="1" kern="1200" dirty="0">
                        <a:solidFill>
                          <a:schemeClr val="tx2"/>
                        </a:solidFill>
                        <a:latin typeface="Roboto" pitchFamily="2" charset="0"/>
                        <a:ea typeface="Roboto" pitchFamily="2" charset="0"/>
                        <a:cs typeface="+mn-cs"/>
                      </a:endParaRPr>
                    </a:p>
                  </a:txBody>
                  <a:tcPr/>
                </a:tc>
                <a:tc>
                  <a:txBody>
                    <a:bodyPr/>
                    <a:lstStyle/>
                    <a:p>
                      <a:r>
                        <a:rPr lang="en-US" sz="1500" kern="1200" dirty="0" smtClean="0">
                          <a:solidFill>
                            <a:schemeClr val="tx2"/>
                          </a:solidFill>
                        </a:rPr>
                        <a:t>Melissa Navarro,</a:t>
                      </a:r>
                      <a:r>
                        <a:rPr lang="en-US" sz="1500" kern="1200" baseline="0" dirty="0" smtClean="0">
                          <a:solidFill>
                            <a:schemeClr val="tx2"/>
                          </a:solidFill>
                        </a:rPr>
                        <a:t> </a:t>
                      </a:r>
                      <a:r>
                        <a:rPr lang="en-US" sz="1500" kern="1200" dirty="0" smtClean="0">
                          <a:solidFill>
                            <a:schemeClr val="tx2"/>
                          </a:solidFill>
                        </a:rPr>
                        <a:t>Michelle York and Kiersten Sykes, Jamie </a:t>
                      </a:r>
                      <a:r>
                        <a:rPr lang="en-US" sz="1500" kern="1200" dirty="0" smtClean="0">
                          <a:solidFill>
                            <a:schemeClr val="tx2"/>
                          </a:solidFill>
                        </a:rPr>
                        <a:t>Nickel, Bill </a:t>
                      </a:r>
                      <a:r>
                        <a:rPr lang="en-US" sz="1500" kern="1200" dirty="0" smtClean="0">
                          <a:solidFill>
                            <a:schemeClr val="tx2"/>
                          </a:solidFill>
                        </a:rPr>
                        <a:t>McCarroll</a:t>
                      </a:r>
                      <a:endParaRPr lang="en-US" sz="1500" dirty="0">
                        <a:solidFill>
                          <a:schemeClr val="tx2"/>
                        </a:solidFill>
                      </a:endParaRPr>
                    </a:p>
                  </a:txBody>
                  <a:tcPr/>
                </a:tc>
                <a:extLst>
                  <a:ext uri="{0D108BD9-81ED-4DB2-BD59-A6C34878D82A}">
                    <a16:rowId xmlns:a16="http://schemas.microsoft.com/office/drawing/2014/main" val="2849448046"/>
                  </a:ext>
                </a:extLst>
              </a:tr>
              <a:tr h="370840">
                <a:tc>
                  <a:txBody>
                    <a:bodyPr/>
                    <a:lstStyle/>
                    <a:p>
                      <a:pPr marL="0" algn="l" defTabSz="914400" rtl="0" eaLnBrk="1" latinLnBrk="0" hangingPunct="1"/>
                      <a:r>
                        <a:rPr lang="en-US" sz="1500" kern="1200" dirty="0" smtClean="0">
                          <a:solidFill>
                            <a:schemeClr val="tx2"/>
                          </a:solidFill>
                        </a:rPr>
                        <a:t>PPM and Project</a:t>
                      </a:r>
                      <a:endParaRPr lang="en-US" sz="1500" b="1" kern="1200" dirty="0">
                        <a:solidFill>
                          <a:schemeClr val="tx2"/>
                        </a:solidFill>
                        <a:latin typeface="Roboto" pitchFamily="2" charset="0"/>
                        <a:ea typeface="Roboto" pitchFamily="2" charset="0"/>
                        <a:cs typeface="+mn-cs"/>
                      </a:endParaRPr>
                    </a:p>
                  </a:txBody>
                  <a:tcPr/>
                </a:tc>
                <a:tc>
                  <a:txBody>
                    <a:bodyPr/>
                    <a:lstStyle/>
                    <a:p>
                      <a:pPr marL="0" algn="l" defTabSz="914400" rtl="0" eaLnBrk="1" latinLnBrk="0" hangingPunct="1"/>
                      <a:r>
                        <a:rPr lang="en-US" sz="1500" kern="1200" dirty="0" smtClean="0">
                          <a:solidFill>
                            <a:schemeClr val="tx2"/>
                          </a:solidFill>
                        </a:rPr>
                        <a:t>Marissa Prough, </a:t>
                      </a:r>
                      <a:r>
                        <a:rPr lang="en-US" sz="1500" kern="1200" dirty="0" smtClean="0">
                          <a:solidFill>
                            <a:schemeClr val="tx2"/>
                          </a:solidFill>
                        </a:rPr>
                        <a:t>Susselys Virgil,</a:t>
                      </a:r>
                      <a:r>
                        <a:rPr lang="en-US" sz="1500" kern="1200" baseline="0" dirty="0" smtClean="0">
                          <a:solidFill>
                            <a:schemeClr val="tx2"/>
                          </a:solidFill>
                        </a:rPr>
                        <a:t> Bill McCarroll</a:t>
                      </a:r>
                      <a:endParaRPr lang="en-US" sz="1500" kern="1200" dirty="0">
                        <a:solidFill>
                          <a:schemeClr val="tx2"/>
                        </a:solidFill>
                        <a:latin typeface="Roboto" pitchFamily="2" charset="0"/>
                        <a:ea typeface="Roboto" pitchFamily="2" charset="0"/>
                        <a:cs typeface="+mn-cs"/>
                      </a:endParaRPr>
                    </a:p>
                  </a:txBody>
                  <a:tcPr/>
                </a:tc>
                <a:extLst>
                  <a:ext uri="{0D108BD9-81ED-4DB2-BD59-A6C34878D82A}">
                    <a16:rowId xmlns:a16="http://schemas.microsoft.com/office/drawing/2014/main" val="4190041819"/>
                  </a:ext>
                </a:extLst>
              </a:tr>
              <a:tr h="370840">
                <a:tc>
                  <a:txBody>
                    <a:bodyPr/>
                    <a:lstStyle/>
                    <a:p>
                      <a:pPr marL="0" algn="l" defTabSz="914400" rtl="0" eaLnBrk="1" latinLnBrk="0" hangingPunct="1"/>
                      <a:r>
                        <a:rPr lang="en-US" sz="1500" kern="1200" dirty="0" smtClean="0">
                          <a:solidFill>
                            <a:schemeClr val="tx2"/>
                          </a:solidFill>
                        </a:rPr>
                        <a:t>Accounts Receivable</a:t>
                      </a:r>
                      <a:endParaRPr lang="en-US" sz="1500" b="1" kern="1200" dirty="0">
                        <a:solidFill>
                          <a:schemeClr val="tx2"/>
                        </a:solidFill>
                        <a:latin typeface="Roboto" pitchFamily="2" charset="0"/>
                        <a:ea typeface="Roboto" pitchFamily="2" charset="0"/>
                        <a:cs typeface="+mn-cs"/>
                      </a:endParaRPr>
                    </a:p>
                  </a:txBody>
                  <a:tcPr/>
                </a:tc>
                <a:tc>
                  <a:txBody>
                    <a:bodyPr/>
                    <a:lstStyle/>
                    <a:p>
                      <a:pPr marL="0" algn="l" defTabSz="914400" rtl="0" eaLnBrk="1" latinLnBrk="0" hangingPunct="1"/>
                      <a:r>
                        <a:rPr lang="en-US" sz="1500" kern="1200" dirty="0" smtClean="0">
                          <a:solidFill>
                            <a:schemeClr val="tx2"/>
                          </a:solidFill>
                        </a:rPr>
                        <a:t>Sussy Virgil, Marissa Prough, Jamie Nickel</a:t>
                      </a:r>
                      <a:endParaRPr lang="en-US" sz="1500" kern="1200" dirty="0">
                        <a:solidFill>
                          <a:schemeClr val="tx2"/>
                        </a:solidFill>
                        <a:latin typeface="Roboto" pitchFamily="2" charset="0"/>
                        <a:ea typeface="Roboto" pitchFamily="2" charset="0"/>
                        <a:cs typeface="+mn-cs"/>
                      </a:endParaRPr>
                    </a:p>
                  </a:txBody>
                  <a:tcPr/>
                </a:tc>
                <a:extLst>
                  <a:ext uri="{0D108BD9-81ED-4DB2-BD59-A6C34878D82A}">
                    <a16:rowId xmlns:a16="http://schemas.microsoft.com/office/drawing/2014/main" val="2774746457"/>
                  </a:ext>
                </a:extLst>
              </a:tr>
              <a:tr h="370840">
                <a:tc>
                  <a:txBody>
                    <a:bodyPr/>
                    <a:lstStyle/>
                    <a:p>
                      <a:pPr marL="0" algn="l" defTabSz="914400" rtl="0" eaLnBrk="1" latinLnBrk="0" hangingPunct="1"/>
                      <a:r>
                        <a:rPr lang="en-US" sz="1500" kern="1200" dirty="0" smtClean="0">
                          <a:solidFill>
                            <a:schemeClr val="tx2"/>
                          </a:solidFill>
                        </a:rPr>
                        <a:t>Procurement</a:t>
                      </a:r>
                      <a:endParaRPr lang="en-US" sz="1500" b="1" kern="1200" dirty="0">
                        <a:solidFill>
                          <a:schemeClr val="tx2"/>
                        </a:solidFill>
                        <a:latin typeface="Roboto" pitchFamily="2" charset="0"/>
                        <a:ea typeface="Roboto" pitchFamily="2" charset="0"/>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tx2"/>
                          </a:solidFill>
                        </a:rPr>
                        <a:t>Nikki Giaquinta, William McCarroll</a:t>
                      </a:r>
                      <a:endParaRPr lang="en-US" sz="1500" kern="1200" dirty="0" smtClean="0">
                        <a:solidFill>
                          <a:schemeClr val="tx2"/>
                        </a:solidFill>
                        <a:latin typeface="Roboto" pitchFamily="2" charset="0"/>
                        <a:ea typeface="Roboto" pitchFamily="2" charset="0"/>
                        <a:cs typeface="+mn-cs"/>
                      </a:endParaRPr>
                    </a:p>
                  </a:txBody>
                  <a:tcPr/>
                </a:tc>
                <a:extLst>
                  <a:ext uri="{0D108BD9-81ED-4DB2-BD59-A6C34878D82A}">
                    <a16:rowId xmlns:a16="http://schemas.microsoft.com/office/drawing/2014/main" val="284345657"/>
                  </a:ext>
                </a:extLst>
              </a:tr>
              <a:tr h="370840">
                <a:tc>
                  <a:txBody>
                    <a:bodyPr/>
                    <a:lstStyle/>
                    <a:p>
                      <a:pPr marL="0" algn="l" defTabSz="914400" rtl="0" eaLnBrk="1" latinLnBrk="0" hangingPunct="1"/>
                      <a:r>
                        <a:rPr lang="en-US" sz="1500" kern="1200" dirty="0" smtClean="0">
                          <a:solidFill>
                            <a:schemeClr val="tx2"/>
                          </a:solidFill>
                        </a:rPr>
                        <a:t>Accounts Payable</a:t>
                      </a:r>
                      <a:endParaRPr lang="en-US" sz="1500" b="1" kern="1200" dirty="0">
                        <a:solidFill>
                          <a:schemeClr val="tx2"/>
                        </a:solidFill>
                        <a:latin typeface="Roboto" pitchFamily="2" charset="0"/>
                        <a:ea typeface="Roboto" pitchFamily="2" charset="0"/>
                        <a:cs typeface="+mn-cs"/>
                      </a:endParaRPr>
                    </a:p>
                  </a:txBody>
                  <a:tcPr/>
                </a:tc>
                <a:tc>
                  <a:txBody>
                    <a:bodyPr/>
                    <a:lstStyle/>
                    <a:p>
                      <a:pPr marL="0" algn="l" defTabSz="914400" rtl="0" eaLnBrk="1" latinLnBrk="0" hangingPunct="1"/>
                      <a:r>
                        <a:rPr lang="en-US" sz="1500" kern="1200" dirty="0" smtClean="0">
                          <a:solidFill>
                            <a:schemeClr val="tx2"/>
                          </a:solidFill>
                        </a:rPr>
                        <a:t>Kevin Wong, Nikki Giaquinta</a:t>
                      </a:r>
                      <a:endParaRPr lang="en-US" sz="1500" kern="1200" dirty="0">
                        <a:solidFill>
                          <a:schemeClr val="tx2"/>
                        </a:solidFill>
                        <a:latin typeface="Roboto" pitchFamily="2" charset="0"/>
                        <a:ea typeface="Roboto" pitchFamily="2" charset="0"/>
                        <a:cs typeface="+mn-cs"/>
                      </a:endParaRPr>
                    </a:p>
                  </a:txBody>
                  <a:tcPr/>
                </a:tc>
                <a:extLst>
                  <a:ext uri="{0D108BD9-81ED-4DB2-BD59-A6C34878D82A}">
                    <a16:rowId xmlns:a16="http://schemas.microsoft.com/office/drawing/2014/main" val="3715424721"/>
                  </a:ext>
                </a:extLst>
              </a:tr>
              <a:tr h="370840">
                <a:tc>
                  <a:txBody>
                    <a:bodyPr/>
                    <a:lstStyle/>
                    <a:p>
                      <a:pPr marL="0" algn="l" defTabSz="914400" rtl="0" eaLnBrk="1" latinLnBrk="0" hangingPunct="1"/>
                      <a:r>
                        <a:rPr lang="en-US" sz="1500" kern="1200" dirty="0" smtClean="0">
                          <a:solidFill>
                            <a:schemeClr val="tx2"/>
                          </a:solidFill>
                        </a:rPr>
                        <a:t>Asset Fundamentals</a:t>
                      </a:r>
                      <a:endParaRPr lang="en-US" sz="1500" b="1" kern="1200" dirty="0">
                        <a:solidFill>
                          <a:schemeClr val="tx2"/>
                        </a:solidFill>
                        <a:latin typeface="Roboto" pitchFamily="2" charset="0"/>
                        <a:ea typeface="Roboto" pitchFamily="2" charset="0"/>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tx2"/>
                          </a:solidFill>
                        </a:rPr>
                        <a:t>Jamie Wheat</a:t>
                      </a:r>
                      <a:endParaRPr lang="en-US" sz="1500" kern="1200" dirty="0" smtClean="0">
                        <a:solidFill>
                          <a:schemeClr val="tx2"/>
                        </a:solidFill>
                        <a:latin typeface="Roboto" pitchFamily="2" charset="0"/>
                        <a:ea typeface="Roboto" pitchFamily="2" charset="0"/>
                        <a:cs typeface="+mn-cs"/>
                      </a:endParaRPr>
                    </a:p>
                  </a:txBody>
                  <a:tcPr/>
                </a:tc>
                <a:extLst>
                  <a:ext uri="{0D108BD9-81ED-4DB2-BD59-A6C34878D82A}">
                    <a16:rowId xmlns:a16="http://schemas.microsoft.com/office/drawing/2014/main" val="3199334252"/>
                  </a:ext>
                </a:extLst>
              </a:tr>
              <a:tr h="370840">
                <a:tc>
                  <a:txBody>
                    <a:bodyPr/>
                    <a:lstStyle/>
                    <a:p>
                      <a:pPr marL="0" algn="l" defTabSz="914400" rtl="0" eaLnBrk="1" latinLnBrk="0" hangingPunct="1"/>
                      <a:r>
                        <a:rPr lang="en-US" sz="1500" kern="1200" dirty="0" smtClean="0">
                          <a:solidFill>
                            <a:schemeClr val="tx2"/>
                          </a:solidFill>
                        </a:rPr>
                        <a:t>Security &amp; Risk Management</a:t>
                      </a:r>
                      <a:endParaRPr lang="en-US" sz="1500" b="1" kern="1200" dirty="0">
                        <a:solidFill>
                          <a:schemeClr val="tx2"/>
                        </a:solidFill>
                        <a:latin typeface="Roboto" pitchFamily="2" charset="0"/>
                        <a:ea typeface="Roboto" pitchFamily="2" charset="0"/>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tx2"/>
                          </a:solidFill>
                        </a:rPr>
                        <a:t>Arylnn Renslow, Bill McCarroll</a:t>
                      </a:r>
                      <a:endParaRPr lang="en-US" sz="1500" kern="1200" dirty="0" smtClean="0">
                        <a:solidFill>
                          <a:schemeClr val="tx2"/>
                        </a:solidFill>
                        <a:latin typeface="Roboto" pitchFamily="2" charset="0"/>
                        <a:ea typeface="Roboto" pitchFamily="2" charset="0"/>
                        <a:cs typeface="+mn-cs"/>
                      </a:endParaRPr>
                    </a:p>
                  </a:txBody>
                  <a:tcPr/>
                </a:tc>
                <a:extLst>
                  <a:ext uri="{0D108BD9-81ED-4DB2-BD59-A6C34878D82A}">
                    <a16:rowId xmlns:a16="http://schemas.microsoft.com/office/drawing/2014/main" val="1197977902"/>
                  </a:ext>
                </a:extLst>
              </a:tr>
              <a:tr h="370840">
                <a:tc>
                  <a:txBody>
                    <a:bodyPr/>
                    <a:lstStyle/>
                    <a:p>
                      <a:pPr marL="0" algn="l" defTabSz="914400" rtl="0" eaLnBrk="1" latinLnBrk="0" hangingPunct="1"/>
                      <a:r>
                        <a:rPr lang="en-US" sz="1500" kern="1200" dirty="0" smtClean="0">
                          <a:solidFill>
                            <a:schemeClr val="tx2"/>
                          </a:solidFill>
                        </a:rPr>
                        <a:t>BI/Reporting</a:t>
                      </a:r>
                      <a:endParaRPr lang="en-US" sz="1500" b="1" kern="1200" dirty="0">
                        <a:solidFill>
                          <a:schemeClr val="tx2"/>
                        </a:solidFill>
                        <a:latin typeface="Roboto" pitchFamily="2" charset="0"/>
                        <a:ea typeface="Roboto" pitchFamily="2" charset="0"/>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tx2"/>
                          </a:solidFill>
                        </a:rPr>
                        <a:t>Elliott Kim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kern="1200" dirty="0" smtClean="0">
                        <a:solidFill>
                          <a:schemeClr val="tx2"/>
                        </a:solidFill>
                        <a:latin typeface="Roboto" pitchFamily="2" charset="0"/>
                        <a:ea typeface="Roboto" pitchFamily="2" charset="0"/>
                        <a:cs typeface="+mn-cs"/>
                      </a:endParaRPr>
                    </a:p>
                  </a:txBody>
                  <a:tcPr/>
                </a:tc>
                <a:extLst>
                  <a:ext uri="{0D108BD9-81ED-4DB2-BD59-A6C34878D82A}">
                    <a16:rowId xmlns:a16="http://schemas.microsoft.com/office/drawing/2014/main" val="1289780810"/>
                  </a:ext>
                </a:extLst>
              </a:tr>
              <a:tr h="370840">
                <a:tc>
                  <a:txBody>
                    <a:bodyPr/>
                    <a:lstStyle/>
                    <a:p>
                      <a:pPr marL="0" algn="l" defTabSz="914400" rtl="0" eaLnBrk="1" latinLnBrk="0" hangingPunct="1"/>
                      <a:r>
                        <a:rPr lang="en-US" sz="1500" kern="1200" dirty="0" smtClean="0">
                          <a:solidFill>
                            <a:schemeClr val="tx2"/>
                          </a:solidFill>
                        </a:rPr>
                        <a:t>Testing</a:t>
                      </a:r>
                      <a:endParaRPr lang="en-US" sz="1500" b="1" kern="1200" dirty="0">
                        <a:solidFill>
                          <a:schemeClr val="tx2"/>
                        </a:solidFill>
                        <a:latin typeface="Roboto" pitchFamily="2" charset="0"/>
                        <a:ea typeface="Roboto" pitchFamily="2" charset="0"/>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tx2"/>
                          </a:solidFill>
                        </a:rPr>
                        <a:t>All design leads</a:t>
                      </a:r>
                      <a:endParaRPr lang="en-US" sz="1500" kern="1200" dirty="0" smtClean="0">
                        <a:solidFill>
                          <a:schemeClr val="tx2"/>
                        </a:solidFill>
                        <a:latin typeface="Roboto" pitchFamily="2" charset="0"/>
                        <a:ea typeface="Roboto" pitchFamily="2" charset="0"/>
                        <a:cs typeface="+mn-cs"/>
                      </a:endParaRPr>
                    </a:p>
                  </a:txBody>
                  <a:tcPr/>
                </a:tc>
                <a:extLst>
                  <a:ext uri="{0D108BD9-81ED-4DB2-BD59-A6C34878D82A}">
                    <a16:rowId xmlns:a16="http://schemas.microsoft.com/office/drawing/2014/main" val="1622573788"/>
                  </a:ext>
                </a:extLst>
              </a:tr>
            </a:tbl>
          </a:graphicData>
        </a:graphic>
      </p:graphicFrame>
    </p:spTree>
    <p:extLst>
      <p:ext uri="{BB962C8B-B14F-4D97-AF65-F5344CB8AC3E}">
        <p14:creationId xmlns:p14="http://schemas.microsoft.com/office/powerpoint/2010/main" val="36776931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90 Day Plan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1003668"/>
              </p:ext>
            </p:extLst>
          </p:nvPr>
        </p:nvGraphicFramePr>
        <p:xfrm>
          <a:off x="187478" y="1335417"/>
          <a:ext cx="5760720" cy="4236720"/>
        </p:xfrm>
        <a:graphic>
          <a:graphicData uri="http://schemas.openxmlformats.org/drawingml/2006/table">
            <a:tbl>
              <a:tblPr firstRow="1" bandRow="1">
                <a:tableStyleId>{5C22544A-7EE6-4342-B048-85BDC9FD1C3A}</a:tableStyleId>
              </a:tblPr>
              <a:tblGrid>
                <a:gridCol w="4155750">
                  <a:extLst>
                    <a:ext uri="{9D8B030D-6E8A-4147-A177-3AD203B41FA5}">
                      <a16:colId xmlns:a16="http://schemas.microsoft.com/office/drawing/2014/main" val="3378306989"/>
                    </a:ext>
                  </a:extLst>
                </a:gridCol>
                <a:gridCol w="1604970">
                  <a:extLst>
                    <a:ext uri="{9D8B030D-6E8A-4147-A177-3AD203B41FA5}">
                      <a16:colId xmlns:a16="http://schemas.microsoft.com/office/drawing/2014/main" val="3574388787"/>
                    </a:ext>
                  </a:extLst>
                </a:gridCol>
              </a:tblGrid>
              <a:tr h="0">
                <a:tc>
                  <a:txBody>
                    <a:bodyPr/>
                    <a:lstStyle/>
                    <a:p>
                      <a:r>
                        <a:rPr lang="en-US" sz="2800" dirty="0" smtClean="0">
                          <a:latin typeface="Roboto" pitchFamily="2" charset="0"/>
                          <a:ea typeface="Roboto" pitchFamily="2" charset="0"/>
                        </a:rPr>
                        <a:t>Project Deliverable</a:t>
                      </a:r>
                      <a:endParaRPr lang="en-US" sz="2800" dirty="0">
                        <a:latin typeface="Roboto" pitchFamily="2" charset="0"/>
                        <a:ea typeface="Roboto" pitchFamily="2" charset="0"/>
                      </a:endParaRPr>
                    </a:p>
                  </a:txBody>
                  <a:tcPr/>
                </a:tc>
                <a:tc>
                  <a:txBody>
                    <a:bodyPr/>
                    <a:lstStyle/>
                    <a:p>
                      <a:r>
                        <a:rPr lang="en-US" sz="2800" dirty="0" smtClean="0">
                          <a:latin typeface="Roboto" pitchFamily="2" charset="0"/>
                          <a:ea typeface="Roboto" pitchFamily="2" charset="0"/>
                        </a:rPr>
                        <a:t>Date</a:t>
                      </a:r>
                      <a:endParaRPr lang="en-US" sz="2800" dirty="0">
                        <a:latin typeface="Roboto" pitchFamily="2" charset="0"/>
                        <a:ea typeface="Roboto" pitchFamily="2" charset="0"/>
                      </a:endParaRPr>
                    </a:p>
                  </a:txBody>
                  <a:tcPr/>
                </a:tc>
                <a:extLst>
                  <a:ext uri="{0D108BD9-81ED-4DB2-BD59-A6C34878D82A}">
                    <a16:rowId xmlns:a16="http://schemas.microsoft.com/office/drawing/2014/main" val="1274038411"/>
                  </a:ext>
                </a:extLst>
              </a:tr>
              <a:tr h="0">
                <a:tc>
                  <a:txBody>
                    <a:bodyPr/>
                    <a:lstStyle/>
                    <a:p>
                      <a:r>
                        <a:rPr lang="en-US" sz="2400" dirty="0" smtClean="0">
                          <a:solidFill>
                            <a:schemeClr val="accent2"/>
                          </a:solidFill>
                        </a:rPr>
                        <a:t>Functional Implementation Certification</a:t>
                      </a:r>
                      <a:endParaRPr lang="en-US" sz="2400" dirty="0">
                        <a:solidFill>
                          <a:schemeClr val="accent2"/>
                        </a:solidFill>
                      </a:endParaRPr>
                    </a:p>
                  </a:txBody>
                  <a:tcPr/>
                </a:tc>
                <a:tc>
                  <a:txBody>
                    <a:bodyPr/>
                    <a:lstStyle/>
                    <a:p>
                      <a:r>
                        <a:rPr lang="en-US" sz="2400" dirty="0" smtClean="0">
                          <a:solidFill>
                            <a:schemeClr val="accent2"/>
                          </a:solidFill>
                        </a:rPr>
                        <a:t>Feb-</a:t>
                      </a:r>
                      <a:r>
                        <a:rPr lang="en-US" sz="2400" dirty="0" smtClean="0">
                          <a:solidFill>
                            <a:schemeClr val="accent2"/>
                          </a:solidFill>
                        </a:rPr>
                        <a:t/>
                      </a:r>
                      <a:br>
                        <a:rPr lang="en-US" sz="2400" dirty="0" smtClean="0">
                          <a:solidFill>
                            <a:schemeClr val="accent2"/>
                          </a:solidFill>
                        </a:rPr>
                      </a:br>
                      <a:r>
                        <a:rPr lang="en-US" sz="2400" dirty="0" smtClean="0">
                          <a:solidFill>
                            <a:schemeClr val="accent2"/>
                          </a:solidFill>
                        </a:rPr>
                        <a:t>April 29</a:t>
                      </a:r>
                      <a:r>
                        <a:rPr lang="en-US" sz="2400" baseline="30000" dirty="0" smtClean="0">
                          <a:solidFill>
                            <a:schemeClr val="accent2"/>
                          </a:solidFill>
                        </a:rPr>
                        <a:t>th</a:t>
                      </a:r>
                      <a:r>
                        <a:rPr lang="en-US" sz="2400" dirty="0" smtClean="0">
                          <a:solidFill>
                            <a:schemeClr val="accent2"/>
                          </a:solidFill>
                        </a:rPr>
                        <a:t> </a:t>
                      </a:r>
                      <a:endParaRPr lang="en-US" sz="2400" dirty="0">
                        <a:solidFill>
                          <a:schemeClr val="accent2"/>
                        </a:solidFill>
                      </a:endParaRPr>
                    </a:p>
                  </a:txBody>
                  <a:tcPr/>
                </a:tc>
                <a:extLst>
                  <a:ext uri="{0D108BD9-81ED-4DB2-BD59-A6C34878D82A}">
                    <a16:rowId xmlns:a16="http://schemas.microsoft.com/office/drawing/2014/main" val="2475464393"/>
                  </a:ext>
                </a:extLst>
              </a:tr>
              <a:tr h="0">
                <a:tc>
                  <a:txBody>
                    <a:bodyPr/>
                    <a:lstStyle/>
                    <a:p>
                      <a:r>
                        <a:rPr lang="en-US" sz="2400" dirty="0" smtClean="0">
                          <a:solidFill>
                            <a:schemeClr val="accent2"/>
                          </a:solidFill>
                        </a:rPr>
                        <a:t>Travel Tool Decision</a:t>
                      </a:r>
                      <a:endParaRPr lang="en-US" sz="2400" dirty="0">
                        <a:solidFill>
                          <a:schemeClr val="accent2"/>
                        </a:solidFill>
                      </a:endParaRPr>
                    </a:p>
                  </a:txBody>
                  <a:tcPr/>
                </a:tc>
                <a:tc>
                  <a:txBody>
                    <a:bodyPr/>
                    <a:lstStyle/>
                    <a:p>
                      <a:r>
                        <a:rPr lang="en-US" sz="2400" dirty="0" smtClean="0">
                          <a:solidFill>
                            <a:schemeClr val="accent2"/>
                          </a:solidFill>
                        </a:rPr>
                        <a:t>March 1</a:t>
                      </a:r>
                      <a:r>
                        <a:rPr lang="en-US" sz="2400" baseline="30000" dirty="0" smtClean="0">
                          <a:solidFill>
                            <a:schemeClr val="accent2"/>
                          </a:solidFill>
                        </a:rPr>
                        <a:t>st</a:t>
                      </a:r>
                      <a:r>
                        <a:rPr lang="en-US" sz="2400" dirty="0" smtClean="0">
                          <a:solidFill>
                            <a:schemeClr val="accent2"/>
                          </a:solidFill>
                        </a:rPr>
                        <a:t> </a:t>
                      </a:r>
                      <a:endParaRPr lang="en-US" sz="2400" dirty="0">
                        <a:solidFill>
                          <a:schemeClr val="accent2"/>
                        </a:solidFill>
                      </a:endParaRPr>
                    </a:p>
                  </a:txBody>
                  <a:tcPr/>
                </a:tc>
                <a:extLst>
                  <a:ext uri="{0D108BD9-81ED-4DB2-BD59-A6C34878D82A}">
                    <a16:rowId xmlns:a16="http://schemas.microsoft.com/office/drawing/2014/main" val="2512825235"/>
                  </a:ext>
                </a:extLst>
              </a:tr>
              <a:tr h="0">
                <a:tc>
                  <a:txBody>
                    <a:bodyPr/>
                    <a:lstStyle/>
                    <a:p>
                      <a:r>
                        <a:rPr lang="en-US" sz="2400" dirty="0" smtClean="0">
                          <a:solidFill>
                            <a:schemeClr val="accent2"/>
                          </a:solidFill>
                        </a:rPr>
                        <a:t>Chart</a:t>
                      </a:r>
                      <a:r>
                        <a:rPr lang="en-US" sz="2400" baseline="0" dirty="0" smtClean="0">
                          <a:solidFill>
                            <a:schemeClr val="accent2"/>
                          </a:solidFill>
                        </a:rPr>
                        <a:t> of Accounts Complete</a:t>
                      </a:r>
                      <a:endParaRPr lang="en-US" sz="2400" dirty="0">
                        <a:solidFill>
                          <a:schemeClr val="accent2"/>
                        </a:solidFill>
                      </a:endParaRPr>
                    </a:p>
                  </a:txBody>
                  <a:tcPr/>
                </a:tc>
                <a:tc>
                  <a:txBody>
                    <a:bodyPr/>
                    <a:lstStyle/>
                    <a:p>
                      <a:r>
                        <a:rPr lang="en-US" sz="2400" dirty="0" smtClean="0">
                          <a:solidFill>
                            <a:schemeClr val="accent2"/>
                          </a:solidFill>
                        </a:rPr>
                        <a:t>March 31</a:t>
                      </a:r>
                      <a:r>
                        <a:rPr lang="en-US" sz="2400" baseline="30000" dirty="0" smtClean="0">
                          <a:solidFill>
                            <a:schemeClr val="accent2"/>
                          </a:solidFill>
                        </a:rPr>
                        <a:t>st</a:t>
                      </a:r>
                      <a:r>
                        <a:rPr lang="en-US" sz="2400" dirty="0" smtClean="0">
                          <a:solidFill>
                            <a:schemeClr val="accent2"/>
                          </a:solidFill>
                        </a:rPr>
                        <a:t> </a:t>
                      </a:r>
                      <a:endParaRPr lang="en-US" sz="2400" dirty="0">
                        <a:solidFill>
                          <a:schemeClr val="accent2"/>
                        </a:solidFill>
                      </a:endParaRPr>
                    </a:p>
                  </a:txBody>
                  <a:tcPr/>
                </a:tc>
                <a:extLst>
                  <a:ext uri="{0D108BD9-81ED-4DB2-BD59-A6C34878D82A}">
                    <a16:rowId xmlns:a16="http://schemas.microsoft.com/office/drawing/2014/main" val="1580967354"/>
                  </a:ext>
                </a:extLst>
              </a:tr>
              <a:tr h="0">
                <a:tc>
                  <a:txBody>
                    <a:bodyPr/>
                    <a:lstStyle/>
                    <a:p>
                      <a:r>
                        <a:rPr lang="en-US" sz="2400" dirty="0" smtClean="0">
                          <a:solidFill>
                            <a:schemeClr val="accent2"/>
                          </a:solidFill>
                        </a:rPr>
                        <a:t>Procurement</a:t>
                      </a:r>
                      <a:r>
                        <a:rPr lang="en-US" sz="2400" baseline="0" dirty="0" smtClean="0">
                          <a:solidFill>
                            <a:schemeClr val="accent2"/>
                          </a:solidFill>
                        </a:rPr>
                        <a:t> Tool Decision</a:t>
                      </a:r>
                    </a:p>
                  </a:txBody>
                  <a:tcPr/>
                </a:tc>
                <a:tc>
                  <a:txBody>
                    <a:bodyPr/>
                    <a:lstStyle/>
                    <a:p>
                      <a:r>
                        <a:rPr lang="en-US" sz="2400" dirty="0" smtClean="0">
                          <a:solidFill>
                            <a:schemeClr val="accent2"/>
                          </a:solidFill>
                        </a:rPr>
                        <a:t>April 1</a:t>
                      </a:r>
                      <a:r>
                        <a:rPr lang="en-US" sz="2400" baseline="30000" dirty="0" smtClean="0">
                          <a:solidFill>
                            <a:schemeClr val="accent2"/>
                          </a:solidFill>
                        </a:rPr>
                        <a:t>st</a:t>
                      </a:r>
                      <a:r>
                        <a:rPr lang="en-US" sz="2400" dirty="0" smtClean="0">
                          <a:solidFill>
                            <a:schemeClr val="accent2"/>
                          </a:solidFill>
                        </a:rPr>
                        <a:t> </a:t>
                      </a:r>
                      <a:endParaRPr lang="en-US" sz="2400" dirty="0">
                        <a:solidFill>
                          <a:schemeClr val="accent2"/>
                        </a:solidFill>
                      </a:endParaRPr>
                    </a:p>
                  </a:txBody>
                  <a:tcPr/>
                </a:tc>
                <a:extLst>
                  <a:ext uri="{0D108BD9-81ED-4DB2-BD59-A6C34878D82A}">
                    <a16:rowId xmlns:a16="http://schemas.microsoft.com/office/drawing/2014/main" val="3880796936"/>
                  </a:ext>
                </a:extLst>
              </a:tr>
              <a:tr h="0">
                <a:tc>
                  <a:txBody>
                    <a:bodyPr/>
                    <a:lstStyle/>
                    <a:p>
                      <a:r>
                        <a:rPr lang="en-US" sz="2400" dirty="0" smtClean="0">
                          <a:solidFill>
                            <a:schemeClr val="accent2"/>
                          </a:solidFill>
                        </a:rPr>
                        <a:t>Integration</a:t>
                      </a:r>
                      <a:r>
                        <a:rPr lang="en-US" sz="2400" baseline="0" dirty="0" smtClean="0">
                          <a:solidFill>
                            <a:schemeClr val="accent2"/>
                          </a:solidFill>
                        </a:rPr>
                        <a:t> Inventory Decisions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tx2"/>
                          </a:solidFill>
                          <a:latin typeface="Roboto" pitchFamily="2" charset="0"/>
                          <a:ea typeface="Roboto" pitchFamily="2" charset="0"/>
                          <a:cs typeface="+mn-cs"/>
                        </a:rPr>
                        <a:t>(300+ apps, custom data processes!)</a:t>
                      </a:r>
                      <a:endParaRPr lang="en-US" sz="2000" b="0" kern="1200" dirty="0">
                        <a:solidFill>
                          <a:schemeClr val="tx2"/>
                        </a:solidFill>
                        <a:latin typeface="Roboto" pitchFamily="2" charset="0"/>
                        <a:ea typeface="Roboto" pitchFamily="2" charset="0"/>
                        <a:cs typeface="+mn-cs"/>
                      </a:endParaRPr>
                    </a:p>
                  </a:txBody>
                  <a:tcPr/>
                </a:tc>
                <a:tc>
                  <a:txBody>
                    <a:bodyPr/>
                    <a:lstStyle/>
                    <a:p>
                      <a:r>
                        <a:rPr lang="en-US" sz="2400" dirty="0" smtClean="0">
                          <a:solidFill>
                            <a:schemeClr val="accent2"/>
                          </a:solidFill>
                        </a:rPr>
                        <a:t>April 30</a:t>
                      </a:r>
                      <a:r>
                        <a:rPr lang="en-US" sz="2400" baseline="30000" dirty="0" smtClean="0">
                          <a:solidFill>
                            <a:schemeClr val="accent2"/>
                          </a:solidFill>
                        </a:rPr>
                        <a:t>th</a:t>
                      </a:r>
                      <a:r>
                        <a:rPr lang="en-US" sz="2400" dirty="0" smtClean="0">
                          <a:solidFill>
                            <a:schemeClr val="accent2"/>
                          </a:solidFill>
                        </a:rPr>
                        <a:t> </a:t>
                      </a:r>
                      <a:endParaRPr lang="en-US" sz="2400" dirty="0">
                        <a:solidFill>
                          <a:schemeClr val="accent2"/>
                        </a:solidFill>
                      </a:endParaRPr>
                    </a:p>
                  </a:txBody>
                  <a:tcPr/>
                </a:tc>
                <a:extLst>
                  <a:ext uri="{0D108BD9-81ED-4DB2-BD59-A6C34878D82A}">
                    <a16:rowId xmlns:a16="http://schemas.microsoft.com/office/drawing/2014/main" val="2147377681"/>
                  </a:ext>
                </a:extLst>
              </a:tr>
              <a:tr h="0">
                <a:tc>
                  <a:txBody>
                    <a:bodyPr/>
                    <a:lstStyle/>
                    <a:p>
                      <a:r>
                        <a:rPr lang="en-US" sz="2400" baseline="0" dirty="0" smtClean="0">
                          <a:solidFill>
                            <a:schemeClr val="accent2"/>
                          </a:solidFill>
                        </a:rPr>
                        <a:t>Training Plan Development</a:t>
                      </a:r>
                    </a:p>
                  </a:txBody>
                  <a:tcPr/>
                </a:tc>
                <a:tc>
                  <a:txBody>
                    <a:bodyPr/>
                    <a:lstStyle/>
                    <a:p>
                      <a:r>
                        <a:rPr lang="en-US" sz="2400" dirty="0" smtClean="0">
                          <a:solidFill>
                            <a:schemeClr val="accent2"/>
                          </a:solidFill>
                        </a:rPr>
                        <a:t>April</a:t>
                      </a:r>
                      <a:r>
                        <a:rPr lang="en-US" sz="2400" baseline="0" dirty="0" smtClean="0">
                          <a:solidFill>
                            <a:schemeClr val="accent2"/>
                          </a:solidFill>
                        </a:rPr>
                        <a:t> 30</a:t>
                      </a:r>
                      <a:r>
                        <a:rPr lang="en-US" sz="2400" baseline="30000" dirty="0" smtClean="0">
                          <a:solidFill>
                            <a:schemeClr val="accent2"/>
                          </a:solidFill>
                        </a:rPr>
                        <a:t>th</a:t>
                      </a:r>
                      <a:r>
                        <a:rPr lang="en-US" sz="2400" baseline="0" dirty="0" smtClean="0">
                          <a:solidFill>
                            <a:schemeClr val="accent2"/>
                          </a:solidFill>
                        </a:rPr>
                        <a:t> </a:t>
                      </a:r>
                      <a:endParaRPr lang="en-US" sz="2400" dirty="0">
                        <a:solidFill>
                          <a:schemeClr val="accent2"/>
                        </a:solidFill>
                      </a:endParaRPr>
                    </a:p>
                  </a:txBody>
                  <a:tcPr/>
                </a:tc>
                <a:extLst>
                  <a:ext uri="{0D108BD9-81ED-4DB2-BD59-A6C34878D82A}">
                    <a16:rowId xmlns:a16="http://schemas.microsoft.com/office/drawing/2014/main" val="120718787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365800823"/>
              </p:ext>
            </p:extLst>
          </p:nvPr>
        </p:nvGraphicFramePr>
        <p:xfrm>
          <a:off x="6115563" y="1335417"/>
          <a:ext cx="5930037" cy="4175760"/>
        </p:xfrm>
        <a:graphic>
          <a:graphicData uri="http://schemas.openxmlformats.org/drawingml/2006/table">
            <a:tbl>
              <a:tblPr firstRow="1" bandRow="1">
                <a:tableStyleId>{5C22544A-7EE6-4342-B048-85BDC9FD1C3A}</a:tableStyleId>
              </a:tblPr>
              <a:tblGrid>
                <a:gridCol w="4426931">
                  <a:extLst>
                    <a:ext uri="{9D8B030D-6E8A-4147-A177-3AD203B41FA5}">
                      <a16:colId xmlns:a16="http://schemas.microsoft.com/office/drawing/2014/main" val="3378306989"/>
                    </a:ext>
                  </a:extLst>
                </a:gridCol>
                <a:gridCol w="1503106">
                  <a:extLst>
                    <a:ext uri="{9D8B030D-6E8A-4147-A177-3AD203B41FA5}">
                      <a16:colId xmlns:a16="http://schemas.microsoft.com/office/drawing/2014/main" val="3574388787"/>
                    </a:ext>
                  </a:extLst>
                </a:gridCol>
              </a:tblGrid>
              <a:tr h="0">
                <a:tc>
                  <a:txBody>
                    <a:bodyPr/>
                    <a:lstStyle/>
                    <a:p>
                      <a:r>
                        <a:rPr lang="en-US" sz="2800" dirty="0" smtClean="0">
                          <a:latin typeface="Roboto" pitchFamily="2" charset="0"/>
                          <a:ea typeface="Roboto" pitchFamily="2" charset="0"/>
                        </a:rPr>
                        <a:t>Learning</a:t>
                      </a:r>
                      <a:r>
                        <a:rPr lang="en-US" sz="2800" baseline="0" dirty="0" smtClean="0">
                          <a:latin typeface="Roboto" pitchFamily="2" charset="0"/>
                          <a:ea typeface="Roboto" pitchFamily="2" charset="0"/>
                        </a:rPr>
                        <a:t> Deliverable</a:t>
                      </a:r>
                      <a:endParaRPr lang="en-US" sz="2800" dirty="0">
                        <a:latin typeface="Roboto" pitchFamily="2" charset="0"/>
                        <a:ea typeface="Roboto" pitchFamily="2" charset="0"/>
                      </a:endParaRPr>
                    </a:p>
                  </a:txBody>
                  <a:tcPr/>
                </a:tc>
                <a:tc>
                  <a:txBody>
                    <a:bodyPr/>
                    <a:lstStyle/>
                    <a:p>
                      <a:r>
                        <a:rPr lang="en-US" sz="2800" dirty="0" smtClean="0">
                          <a:latin typeface="Roboto" pitchFamily="2" charset="0"/>
                          <a:ea typeface="Roboto" pitchFamily="2" charset="0"/>
                        </a:rPr>
                        <a:t>Date</a:t>
                      </a:r>
                      <a:endParaRPr lang="en-US" sz="2800" dirty="0">
                        <a:latin typeface="Roboto" pitchFamily="2" charset="0"/>
                        <a:ea typeface="Roboto" pitchFamily="2" charset="0"/>
                      </a:endParaRPr>
                    </a:p>
                  </a:txBody>
                  <a:tcPr/>
                </a:tc>
                <a:extLst>
                  <a:ext uri="{0D108BD9-81ED-4DB2-BD59-A6C34878D82A}">
                    <a16:rowId xmlns:a16="http://schemas.microsoft.com/office/drawing/2014/main" val="127403841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kern="1200" baseline="0" dirty="0" smtClean="0">
                          <a:solidFill>
                            <a:schemeClr val="accent2"/>
                          </a:solidFill>
                          <a:latin typeface="+mn-lt"/>
                          <a:ea typeface="+mn-ea"/>
                          <a:cs typeface="+mn-cs"/>
                        </a:rPr>
                        <a:t>Financial System Town Hall</a:t>
                      </a:r>
                      <a:br>
                        <a:rPr lang="en-US" sz="2400" kern="1200" baseline="0" dirty="0" smtClean="0">
                          <a:solidFill>
                            <a:schemeClr val="accent2"/>
                          </a:solidFill>
                          <a:latin typeface="+mn-lt"/>
                          <a:ea typeface="+mn-ea"/>
                          <a:cs typeface="+mn-cs"/>
                        </a:rPr>
                      </a:br>
                      <a:r>
                        <a:rPr lang="en-US" sz="1800" b="0" kern="1200" dirty="0" smtClean="0">
                          <a:solidFill>
                            <a:schemeClr val="tx2"/>
                          </a:solidFill>
                          <a:latin typeface="Roboto" pitchFamily="2" charset="0"/>
                          <a:ea typeface="Roboto" pitchFamily="2" charset="0"/>
                          <a:cs typeface="+mn-cs"/>
                        </a:rPr>
                        <a:t>http://esr.ucsd.edu/news/posts/fis-townhall.html</a:t>
                      </a:r>
                    </a:p>
                  </a:txBody>
                  <a:tcPr/>
                </a:tc>
                <a:tc>
                  <a:txBody>
                    <a:bodyPr/>
                    <a:lstStyle/>
                    <a:p>
                      <a:r>
                        <a:rPr lang="en-US" sz="2400" dirty="0" smtClean="0">
                          <a:solidFill>
                            <a:schemeClr val="accent2"/>
                          </a:solidFill>
                        </a:rPr>
                        <a:t>Jan 29</a:t>
                      </a:r>
                      <a:r>
                        <a:rPr lang="en-US" sz="2400" baseline="30000" dirty="0" smtClean="0">
                          <a:solidFill>
                            <a:schemeClr val="accent2"/>
                          </a:solidFill>
                        </a:rPr>
                        <a:t>th</a:t>
                      </a:r>
                      <a:r>
                        <a:rPr lang="en-US" sz="2400" dirty="0" smtClean="0">
                          <a:solidFill>
                            <a:schemeClr val="accent2"/>
                          </a:solidFill>
                        </a:rPr>
                        <a:t> </a:t>
                      </a:r>
                      <a:endParaRPr lang="en-US" sz="2400" dirty="0">
                        <a:solidFill>
                          <a:schemeClr val="accent2"/>
                        </a:solidFill>
                      </a:endParaRPr>
                    </a:p>
                  </a:txBody>
                  <a:tcPr/>
                </a:tc>
                <a:extLst>
                  <a:ext uri="{0D108BD9-81ED-4DB2-BD59-A6C34878D82A}">
                    <a16:rowId xmlns:a16="http://schemas.microsoft.com/office/drawing/2014/main" val="2257144414"/>
                  </a:ext>
                </a:extLst>
              </a:tr>
              <a:tr h="0">
                <a:tc>
                  <a:txBody>
                    <a:bodyPr/>
                    <a:lstStyle/>
                    <a:p>
                      <a:r>
                        <a:rPr lang="en-US" sz="2400" dirty="0" smtClean="0">
                          <a:solidFill>
                            <a:schemeClr val="accent2"/>
                          </a:solidFill>
                        </a:rPr>
                        <a:t>Analytic</a:t>
                      </a:r>
                      <a:r>
                        <a:rPr lang="en-US" sz="2400" baseline="0" dirty="0" smtClean="0">
                          <a:solidFill>
                            <a:schemeClr val="accent2"/>
                          </a:solidFill>
                        </a:rPr>
                        <a:t>s Community of Practice </a:t>
                      </a:r>
                      <a:br>
                        <a:rPr lang="en-US" sz="2400" baseline="0" dirty="0" smtClean="0">
                          <a:solidFill>
                            <a:schemeClr val="accent2"/>
                          </a:solidFill>
                        </a:rPr>
                      </a:br>
                      <a:r>
                        <a:rPr lang="en-US" sz="2400" kern="1200" baseline="0" dirty="0" smtClean="0">
                          <a:solidFill>
                            <a:schemeClr val="accent2"/>
                          </a:solidFill>
                          <a:latin typeface="+mn-lt"/>
                          <a:ea typeface="+mn-ea"/>
                          <a:cs typeface="+mn-cs"/>
                        </a:rPr>
                        <a:t>Financial Activity Hub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smtClean="0">
                          <a:solidFill>
                            <a:schemeClr val="tx2"/>
                          </a:solidFill>
                          <a:latin typeface="Roboto" pitchFamily="2" charset="0"/>
                          <a:ea typeface="Roboto" pitchFamily="2" charset="0"/>
                        </a:rPr>
                        <a:t>Video(s) Posting Soon</a:t>
                      </a:r>
                      <a:endParaRPr lang="en-US" sz="2000" b="0" dirty="0" smtClean="0">
                        <a:solidFill>
                          <a:schemeClr val="tx2"/>
                        </a:solidFill>
                        <a:latin typeface="Roboto" pitchFamily="2" charset="0"/>
                        <a:ea typeface="Roboto" pitchFamily="2" charset="0"/>
                      </a:endParaRPr>
                    </a:p>
                  </a:txBody>
                  <a:tcPr/>
                </a:tc>
                <a:tc>
                  <a:txBody>
                    <a:bodyPr/>
                    <a:lstStyle/>
                    <a:p>
                      <a:r>
                        <a:rPr lang="en-US" sz="2400" kern="1200" baseline="0" dirty="0" smtClean="0">
                          <a:solidFill>
                            <a:schemeClr val="accent2"/>
                          </a:solidFill>
                          <a:latin typeface="+mn-lt"/>
                          <a:ea typeface="+mn-ea"/>
                          <a:cs typeface="+mn-cs"/>
                        </a:rPr>
                        <a:t>Jan 29</a:t>
                      </a:r>
                      <a:r>
                        <a:rPr lang="en-US" sz="2400" kern="1200" baseline="30000" dirty="0" smtClean="0">
                          <a:solidFill>
                            <a:schemeClr val="accent2"/>
                          </a:solidFill>
                          <a:latin typeface="+mn-lt"/>
                          <a:ea typeface="+mn-ea"/>
                          <a:cs typeface="+mn-cs"/>
                        </a:rPr>
                        <a:t>th</a:t>
                      </a:r>
                      <a:r>
                        <a:rPr lang="en-US" sz="2400" kern="1200" baseline="0" dirty="0" smtClean="0">
                          <a:solidFill>
                            <a:schemeClr val="accent2"/>
                          </a:solidFill>
                          <a:latin typeface="+mn-lt"/>
                          <a:ea typeface="+mn-ea"/>
                          <a:cs typeface="+mn-cs"/>
                        </a:rPr>
                        <a:t> </a:t>
                      </a:r>
                      <a:endParaRPr lang="en-US" sz="2400" dirty="0">
                        <a:solidFill>
                          <a:schemeClr val="accent2"/>
                        </a:solidFill>
                      </a:endParaRPr>
                    </a:p>
                  </a:txBody>
                  <a:tcPr/>
                </a:tc>
                <a:extLst>
                  <a:ext uri="{0D108BD9-81ED-4DB2-BD59-A6C34878D82A}">
                    <a16:rowId xmlns:a16="http://schemas.microsoft.com/office/drawing/2014/main" val="247546439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2"/>
                          </a:solidFill>
                        </a:rPr>
                        <a:t>People Manager</a:t>
                      </a:r>
                      <a:r>
                        <a:rPr lang="en-US" sz="2400" baseline="0" dirty="0" smtClean="0">
                          <a:solidFill>
                            <a:schemeClr val="accent2"/>
                          </a:solidFill>
                        </a:rPr>
                        <a:t> Workshops</a:t>
                      </a:r>
                      <a:br>
                        <a:rPr lang="en-US" sz="2400" baseline="0" dirty="0" smtClean="0">
                          <a:solidFill>
                            <a:schemeClr val="accent2"/>
                          </a:solidFill>
                        </a:rPr>
                      </a:br>
                      <a:r>
                        <a:rPr lang="en-US" sz="2000" kern="1200" dirty="0" smtClean="0">
                          <a:solidFill>
                            <a:schemeClr val="tx2"/>
                          </a:solidFill>
                          <a:latin typeface="Roboto" pitchFamily="2" charset="0"/>
                          <a:ea typeface="Roboto" pitchFamily="2" charset="0"/>
                          <a:cs typeface="+mn-cs"/>
                        </a:rPr>
                        <a:t>Price Center (West Ballroom A and B)</a:t>
                      </a:r>
                    </a:p>
                  </a:txBody>
                  <a:tcPr/>
                </a:tc>
                <a:tc>
                  <a:txBody>
                    <a:bodyPr/>
                    <a:lstStyle/>
                    <a:p>
                      <a:r>
                        <a:rPr lang="en-US" sz="2400" dirty="0" smtClean="0">
                          <a:solidFill>
                            <a:schemeClr val="accent2"/>
                          </a:solidFill>
                        </a:rPr>
                        <a:t>Feb</a:t>
                      </a:r>
                      <a:r>
                        <a:rPr lang="en-US" sz="2400" baseline="0" dirty="0" smtClean="0">
                          <a:solidFill>
                            <a:schemeClr val="accent2"/>
                          </a:solidFill>
                        </a:rPr>
                        <a:t> </a:t>
                      </a:r>
                      <a:r>
                        <a:rPr lang="en-US" sz="2400" dirty="0" smtClean="0">
                          <a:solidFill>
                            <a:schemeClr val="accent2"/>
                          </a:solidFill>
                        </a:rPr>
                        <a:t>25</a:t>
                      </a:r>
                      <a:r>
                        <a:rPr lang="en-US" sz="2400" baseline="30000" dirty="0" smtClean="0">
                          <a:solidFill>
                            <a:schemeClr val="accent2"/>
                          </a:solidFill>
                        </a:rPr>
                        <a:t>th</a:t>
                      </a:r>
                      <a:r>
                        <a:rPr lang="en-US" sz="2400" baseline="0" dirty="0" smtClean="0">
                          <a:solidFill>
                            <a:schemeClr val="accent2"/>
                          </a:solidFill>
                        </a:rPr>
                        <a:t> </a:t>
                      </a:r>
                      <a:r>
                        <a:rPr lang="en-US" sz="2400" dirty="0" smtClean="0">
                          <a:solidFill>
                            <a:schemeClr val="accent2"/>
                          </a:solidFill>
                        </a:rPr>
                        <a:t> </a:t>
                      </a:r>
                      <a:endParaRPr lang="en-US" sz="2400" dirty="0">
                        <a:solidFill>
                          <a:schemeClr val="accent2"/>
                        </a:solidFill>
                      </a:endParaRPr>
                    </a:p>
                  </a:txBody>
                  <a:tcPr/>
                </a:tc>
                <a:extLst>
                  <a:ext uri="{0D108BD9-81ED-4DB2-BD59-A6C34878D82A}">
                    <a16:rowId xmlns:a16="http://schemas.microsoft.com/office/drawing/2014/main" val="2512825235"/>
                  </a:ext>
                </a:extLst>
              </a:tr>
              <a:tr h="0">
                <a:tc>
                  <a:txBody>
                    <a:bodyPr/>
                    <a:lstStyle/>
                    <a:p>
                      <a:r>
                        <a:rPr lang="en-US" sz="2400" dirty="0" smtClean="0">
                          <a:solidFill>
                            <a:schemeClr val="accent2"/>
                          </a:solidFill>
                        </a:rPr>
                        <a:t>Chart</a:t>
                      </a:r>
                      <a:r>
                        <a:rPr lang="en-US" sz="2400" baseline="0" dirty="0" smtClean="0">
                          <a:solidFill>
                            <a:schemeClr val="accent2"/>
                          </a:solidFill>
                        </a:rPr>
                        <a:t> of Accounts Q&amp;A</a:t>
                      </a:r>
                      <a:br>
                        <a:rPr lang="en-US" sz="2400" baseline="0" dirty="0" smtClean="0">
                          <a:solidFill>
                            <a:schemeClr val="accent2"/>
                          </a:solidFill>
                        </a:rPr>
                      </a:br>
                      <a:r>
                        <a:rPr lang="en-US" sz="2000" kern="1200" dirty="0" smtClean="0">
                          <a:solidFill>
                            <a:schemeClr val="tx2"/>
                          </a:solidFill>
                          <a:latin typeface="Roboto" pitchFamily="2" charset="0"/>
                          <a:ea typeface="Roboto" pitchFamily="2" charset="0"/>
                          <a:cs typeface="+mn-cs"/>
                        </a:rPr>
                        <a:t>Zoom</a:t>
                      </a:r>
                      <a:r>
                        <a:rPr lang="en-US" sz="2000" kern="1200" baseline="0" dirty="0" smtClean="0">
                          <a:solidFill>
                            <a:schemeClr val="tx2"/>
                          </a:solidFill>
                          <a:latin typeface="Roboto" pitchFamily="2" charset="0"/>
                          <a:ea typeface="Roboto" pitchFamily="2" charset="0"/>
                          <a:cs typeface="+mn-cs"/>
                        </a:rPr>
                        <a:t> (</a:t>
                      </a:r>
                      <a:r>
                        <a:rPr lang="en-US" sz="2000" kern="1200" dirty="0" smtClean="0">
                          <a:solidFill>
                            <a:schemeClr val="tx2"/>
                          </a:solidFill>
                          <a:latin typeface="Roboto" pitchFamily="2" charset="0"/>
                          <a:ea typeface="Roboto" pitchFamily="2" charset="0"/>
                          <a:cs typeface="+mn-cs"/>
                        </a:rPr>
                        <a:t>campus wide); 2 hour session</a:t>
                      </a:r>
                      <a:endParaRPr lang="en-US" sz="2000" kern="1200" dirty="0">
                        <a:solidFill>
                          <a:schemeClr val="tx2"/>
                        </a:solidFill>
                        <a:latin typeface="Roboto" pitchFamily="2" charset="0"/>
                        <a:ea typeface="Roboto" pitchFamily="2" charset="0"/>
                        <a:cs typeface="+mn-cs"/>
                      </a:endParaRPr>
                    </a:p>
                  </a:txBody>
                  <a:tcPr/>
                </a:tc>
                <a:tc>
                  <a:txBody>
                    <a:bodyPr/>
                    <a:lstStyle/>
                    <a:p>
                      <a:r>
                        <a:rPr lang="en-US" sz="2400" dirty="0" smtClean="0">
                          <a:solidFill>
                            <a:schemeClr val="accent2"/>
                          </a:solidFill>
                        </a:rPr>
                        <a:t>April 3</a:t>
                      </a:r>
                      <a:r>
                        <a:rPr lang="en-US" sz="2400" baseline="30000" dirty="0" smtClean="0">
                          <a:solidFill>
                            <a:schemeClr val="accent2"/>
                          </a:solidFill>
                        </a:rPr>
                        <a:t>rd</a:t>
                      </a:r>
                      <a:r>
                        <a:rPr lang="en-US" sz="2400" baseline="0" dirty="0" smtClean="0">
                          <a:solidFill>
                            <a:schemeClr val="accent2"/>
                          </a:solidFill>
                        </a:rPr>
                        <a:t> </a:t>
                      </a:r>
                      <a:endParaRPr lang="en-US" sz="2400" dirty="0">
                        <a:solidFill>
                          <a:schemeClr val="accent2"/>
                        </a:solidFill>
                      </a:endParaRPr>
                    </a:p>
                  </a:txBody>
                  <a:tcPr/>
                </a:tc>
                <a:extLst>
                  <a:ext uri="{0D108BD9-81ED-4DB2-BD59-A6C34878D82A}">
                    <a16:rowId xmlns:a16="http://schemas.microsoft.com/office/drawing/2014/main" val="1580967354"/>
                  </a:ext>
                </a:extLst>
              </a:tr>
            </a:tbl>
          </a:graphicData>
        </a:graphic>
      </p:graphicFrame>
      <p:sp>
        <p:nvSpPr>
          <p:cNvPr id="5" name="Rectangle 4"/>
          <p:cNvSpPr/>
          <p:nvPr/>
        </p:nvSpPr>
        <p:spPr>
          <a:xfrm>
            <a:off x="187478" y="5820159"/>
            <a:ext cx="11662000" cy="307777"/>
          </a:xfrm>
          <a:prstGeom prst="rect">
            <a:avLst/>
          </a:prstGeom>
        </p:spPr>
        <p:txBody>
          <a:bodyPr wrap="square">
            <a:spAutoFit/>
          </a:bodyPr>
          <a:lstStyle/>
          <a:p>
            <a:r>
              <a:rPr lang="en-US" sz="1400" dirty="0">
                <a:solidFill>
                  <a:schemeClr val="tx2"/>
                </a:solidFill>
                <a:latin typeface="Calibri" panose="020F0502020204030204" pitchFamily="34" charset="0"/>
                <a:ea typeface="Calibri" panose="020F0502020204030204" pitchFamily="34" charset="0"/>
              </a:rPr>
              <a:t>A December Data Use Q&amp;A session has been posted </a:t>
            </a:r>
            <a:r>
              <a:rPr lang="en-US" sz="1400" dirty="0" smtClean="0">
                <a:solidFill>
                  <a:schemeClr val="tx2"/>
                </a:solidFill>
                <a:latin typeface="Calibri" panose="020F0502020204030204" pitchFamily="34" charset="0"/>
                <a:ea typeface="Calibri" panose="020F0502020204030204" pitchFamily="34" charset="0"/>
              </a:rPr>
              <a:t>and will give </a:t>
            </a:r>
            <a:r>
              <a:rPr lang="en-US" sz="1400" dirty="0">
                <a:solidFill>
                  <a:schemeClr val="tx2"/>
                </a:solidFill>
                <a:latin typeface="Calibri" panose="020F0502020204030204" pitchFamily="34" charset="0"/>
                <a:ea typeface="Calibri" panose="020F0502020204030204" pitchFamily="34" charset="0"/>
              </a:rPr>
              <a:t>you an idea of </a:t>
            </a:r>
            <a:r>
              <a:rPr lang="en-US" sz="1400" dirty="0" smtClean="0">
                <a:solidFill>
                  <a:schemeClr val="tx2"/>
                </a:solidFill>
                <a:latin typeface="Calibri" panose="020F0502020204030204" pitchFamily="34" charset="0"/>
                <a:ea typeface="Calibri" panose="020F0502020204030204" pitchFamily="34" charset="0"/>
              </a:rPr>
              <a:t>the </a:t>
            </a:r>
            <a:r>
              <a:rPr lang="en-US" sz="1400" dirty="0">
                <a:solidFill>
                  <a:schemeClr val="tx2"/>
                </a:solidFill>
                <a:latin typeface="Calibri" panose="020F0502020204030204" pitchFamily="34" charset="0"/>
                <a:ea typeface="Calibri" panose="020F0502020204030204" pitchFamily="34" charset="0"/>
              </a:rPr>
              <a:t>CCoA </a:t>
            </a:r>
            <a:r>
              <a:rPr lang="en-US" sz="1400" dirty="0" smtClean="0">
                <a:solidFill>
                  <a:schemeClr val="tx2"/>
                </a:solidFill>
                <a:latin typeface="Calibri" panose="020F0502020204030204" pitchFamily="34" charset="0"/>
                <a:ea typeface="Calibri" panose="020F0502020204030204" pitchFamily="34" charset="0"/>
              </a:rPr>
              <a:t>session: </a:t>
            </a:r>
            <a:r>
              <a:rPr lang="en-US" sz="1300" u="sng" dirty="0">
                <a:solidFill>
                  <a:srgbClr val="0563C1"/>
                </a:solidFill>
                <a:latin typeface="Calibri" panose="020F0502020204030204" pitchFamily="34" charset="0"/>
                <a:ea typeface="Calibri" panose="020F0502020204030204" pitchFamily="34" charset="0"/>
                <a:hlinkClick r:id="rId3"/>
              </a:rPr>
              <a:t>http://</a:t>
            </a:r>
            <a:r>
              <a:rPr lang="en-US" sz="1300" u="sng" dirty="0" smtClean="0">
                <a:solidFill>
                  <a:srgbClr val="0563C1"/>
                </a:solidFill>
                <a:latin typeface="Calibri" panose="020F0502020204030204" pitchFamily="34" charset="0"/>
                <a:ea typeface="Calibri" panose="020F0502020204030204" pitchFamily="34" charset="0"/>
                <a:hlinkClick r:id="rId3"/>
              </a:rPr>
              <a:t>esr.ucsd.edu/about/data-changes/data-qa-sessions.html</a:t>
            </a:r>
            <a:r>
              <a:rPr lang="en-US" sz="1300" u="sng" dirty="0" smtClean="0">
                <a:solidFill>
                  <a:srgbClr val="0563C1"/>
                </a:solidFill>
                <a:latin typeface="Calibri" panose="020F0502020204030204" pitchFamily="34" charset="0"/>
                <a:ea typeface="Calibri" panose="020F0502020204030204" pitchFamily="34" charset="0"/>
              </a:rPr>
              <a:t> </a:t>
            </a:r>
            <a:r>
              <a:rPr lang="en-US" sz="1300" dirty="0" smtClean="0">
                <a:latin typeface="Calibri" panose="020F0502020204030204" pitchFamily="34" charset="0"/>
                <a:ea typeface="Calibri" panose="020F0502020204030204" pitchFamily="34" charset="0"/>
              </a:rPr>
              <a:t> </a:t>
            </a:r>
            <a:endParaRPr lang="en-US" sz="13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17480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7897" y="370973"/>
            <a:ext cx="7255586" cy="543426"/>
          </a:xfrm>
        </p:spPr>
        <p:txBody>
          <a:bodyPr>
            <a:noAutofit/>
          </a:bodyPr>
          <a:lstStyle/>
          <a:p>
            <a:r>
              <a:rPr lang="en-US" sz="4000" dirty="0" smtClean="0"/>
              <a:t>People Manager Training</a:t>
            </a:r>
            <a:endParaRPr lang="en-US" sz="4000" dirty="0"/>
          </a:p>
        </p:txBody>
      </p:sp>
      <p:sp>
        <p:nvSpPr>
          <p:cNvPr id="5" name="Rectangle 4"/>
          <p:cNvSpPr/>
          <p:nvPr/>
        </p:nvSpPr>
        <p:spPr>
          <a:xfrm>
            <a:off x="347897" y="1100604"/>
            <a:ext cx="11571575" cy="1600438"/>
          </a:xfrm>
          <a:prstGeom prst="rect">
            <a:avLst/>
          </a:prstGeom>
        </p:spPr>
        <p:txBody>
          <a:bodyPr wrap="square">
            <a:spAutoFit/>
          </a:bodyPr>
          <a:lstStyle/>
          <a:p>
            <a:r>
              <a:rPr lang="en-US" sz="2200" dirty="0">
                <a:solidFill>
                  <a:schemeClr val="tx2"/>
                </a:solidFill>
                <a:latin typeface="+mj-lt"/>
                <a:ea typeface="+mj-ea"/>
                <a:cs typeface="+mj-cs"/>
              </a:rPr>
              <a:t>Enterprise Systems Renewal (ESR) Change Management Training for People who Manage Staff: </a:t>
            </a:r>
            <a:r>
              <a:rPr lang="en-US" sz="2000" i="1" dirty="0">
                <a:solidFill>
                  <a:srgbClr val="006390"/>
                </a:solidFill>
                <a:latin typeface="Roboto" pitchFamily="2" charset="0"/>
                <a:ea typeface="Roboto" pitchFamily="2" charset="0"/>
              </a:rPr>
              <a:t>Equipping People Managers to support staff through technology and business process changes.</a:t>
            </a:r>
          </a:p>
          <a:p>
            <a:r>
              <a:rPr lang="en-US" sz="2000" i="1" dirty="0">
                <a:solidFill>
                  <a:srgbClr val="006390"/>
                </a:solidFill>
                <a:latin typeface="Roboto" pitchFamily="2" charset="0"/>
                <a:ea typeface="Roboto" pitchFamily="2" charset="0"/>
              </a:rPr>
              <a:t/>
            </a:r>
            <a:br>
              <a:rPr lang="en-US" sz="2000" i="1" dirty="0">
                <a:solidFill>
                  <a:srgbClr val="006390"/>
                </a:solidFill>
                <a:latin typeface="Roboto" pitchFamily="2" charset="0"/>
                <a:ea typeface="Roboto" pitchFamily="2" charset="0"/>
              </a:rPr>
            </a:br>
            <a:r>
              <a:rPr lang="en-US" dirty="0" smtClean="0">
                <a:solidFill>
                  <a:srgbClr val="333333"/>
                </a:solidFill>
                <a:latin typeface="Roboto" pitchFamily="2" charset="0"/>
                <a:ea typeface="Roboto" pitchFamily="2" charset="0"/>
              </a:rPr>
              <a:t/>
            </a:r>
            <a:br>
              <a:rPr lang="en-US" dirty="0" smtClean="0">
                <a:solidFill>
                  <a:srgbClr val="333333"/>
                </a:solidFill>
                <a:latin typeface="Roboto" pitchFamily="2" charset="0"/>
                <a:ea typeface="Roboto" pitchFamily="2" charset="0"/>
              </a:rPr>
            </a:br>
            <a:endParaRPr lang="en-US" dirty="0">
              <a:solidFill>
                <a:srgbClr val="333333"/>
              </a:solidFill>
              <a:latin typeface="Roboto" pitchFamily="2" charset="0"/>
              <a:ea typeface="Roboto" pitchFamily="2" charset="0"/>
            </a:endParaRPr>
          </a:p>
        </p:txBody>
      </p:sp>
      <p:sp>
        <p:nvSpPr>
          <p:cNvPr id="3" name="Rectangle 2"/>
          <p:cNvSpPr/>
          <p:nvPr/>
        </p:nvSpPr>
        <p:spPr>
          <a:xfrm>
            <a:off x="347897" y="2196953"/>
            <a:ext cx="10884817" cy="3893374"/>
          </a:xfrm>
          <a:prstGeom prst="rect">
            <a:avLst/>
          </a:prstGeom>
        </p:spPr>
        <p:txBody>
          <a:bodyPr wrap="square">
            <a:spAutoFit/>
          </a:bodyPr>
          <a:lstStyle/>
          <a:p>
            <a:r>
              <a:rPr lang="en-US" sz="2000" dirty="0">
                <a:solidFill>
                  <a:srgbClr val="006390"/>
                </a:solidFill>
                <a:latin typeface="Roboto" pitchFamily="2" charset="0"/>
                <a:ea typeface="Roboto" pitchFamily="2" charset="0"/>
              </a:rPr>
              <a:t>Intended audience:</a:t>
            </a:r>
            <a:r>
              <a:rPr lang="en-US" sz="2000" b="1" dirty="0">
                <a:solidFill>
                  <a:srgbClr val="006390"/>
                </a:solidFill>
                <a:latin typeface="Roboto" pitchFamily="2" charset="0"/>
                <a:ea typeface="Roboto" pitchFamily="2" charset="0"/>
              </a:rPr>
              <a:t> </a:t>
            </a:r>
            <a:r>
              <a:rPr lang="en-US" dirty="0">
                <a:solidFill>
                  <a:srgbClr val="333333"/>
                </a:solidFill>
                <a:latin typeface="Roboto" pitchFamily="2" charset="0"/>
                <a:ea typeface="Roboto" pitchFamily="2" charset="0"/>
              </a:rPr>
              <a:t> People managers are individuals who direct staff </a:t>
            </a:r>
            <a:r>
              <a:rPr lang="en-US" sz="1500" i="1" dirty="0">
                <a:solidFill>
                  <a:srgbClr val="333333"/>
                </a:solidFill>
                <a:latin typeface="Roboto" pitchFamily="2" charset="0"/>
                <a:ea typeface="Roboto" pitchFamily="2" charset="0"/>
              </a:rPr>
              <a:t>(i.e., designated supervisors at all levels).</a:t>
            </a:r>
            <a:r>
              <a:rPr lang="en-US" i="1" dirty="0">
                <a:solidFill>
                  <a:srgbClr val="333333"/>
                </a:solidFill>
                <a:latin typeface="Roboto" pitchFamily="2" charset="0"/>
                <a:ea typeface="Roboto" pitchFamily="2" charset="0"/>
              </a:rPr>
              <a:t> </a:t>
            </a:r>
          </a:p>
          <a:p>
            <a:r>
              <a:rPr lang="en-US" b="1" dirty="0">
                <a:solidFill>
                  <a:srgbClr val="333333"/>
                </a:solidFill>
                <a:latin typeface="Roboto" pitchFamily="2" charset="0"/>
                <a:ea typeface="Roboto" pitchFamily="2" charset="0"/>
              </a:rPr>
              <a:t/>
            </a:r>
            <a:br>
              <a:rPr lang="en-US" b="1" dirty="0">
                <a:solidFill>
                  <a:srgbClr val="333333"/>
                </a:solidFill>
                <a:latin typeface="Roboto" pitchFamily="2" charset="0"/>
                <a:ea typeface="Roboto" pitchFamily="2" charset="0"/>
              </a:rPr>
            </a:br>
            <a:r>
              <a:rPr lang="en-US" sz="2000" dirty="0">
                <a:solidFill>
                  <a:srgbClr val="006390"/>
                </a:solidFill>
                <a:latin typeface="Roboto" pitchFamily="2" charset="0"/>
                <a:ea typeface="Roboto" pitchFamily="2" charset="0"/>
              </a:rPr>
              <a:t>Workshop Goals: </a:t>
            </a:r>
            <a:r>
              <a:rPr lang="en-US" dirty="0">
                <a:solidFill>
                  <a:srgbClr val="333333"/>
                </a:solidFill>
                <a:latin typeface="Roboto" pitchFamily="2" charset="0"/>
                <a:ea typeface="Roboto" pitchFamily="2" charset="0"/>
              </a:rPr>
              <a:t>In this 3.5 hours </a:t>
            </a:r>
            <a:r>
              <a:rPr lang="en-US" dirty="0" smtClean="0">
                <a:solidFill>
                  <a:srgbClr val="333333"/>
                </a:solidFill>
                <a:latin typeface="Roboto" pitchFamily="2" charset="0"/>
                <a:ea typeface="Roboto" pitchFamily="2" charset="0"/>
              </a:rPr>
              <a:t>workshop(s), </a:t>
            </a:r>
            <a:r>
              <a:rPr lang="en-US" dirty="0">
                <a:solidFill>
                  <a:srgbClr val="333333"/>
                </a:solidFill>
                <a:latin typeface="Roboto" pitchFamily="2" charset="0"/>
                <a:ea typeface="Roboto" pitchFamily="2" charset="0"/>
              </a:rPr>
              <a:t>people managers will learn:</a:t>
            </a:r>
            <a:br>
              <a:rPr lang="en-US" dirty="0">
                <a:solidFill>
                  <a:srgbClr val="333333"/>
                </a:solidFill>
                <a:latin typeface="Roboto" pitchFamily="2" charset="0"/>
                <a:ea typeface="Roboto" pitchFamily="2" charset="0"/>
              </a:rPr>
            </a:br>
            <a:endParaRPr lang="en-US" dirty="0">
              <a:solidFill>
                <a:srgbClr val="333333"/>
              </a:solidFill>
              <a:latin typeface="Roboto" pitchFamily="2" charset="0"/>
              <a:ea typeface="Roboto" pitchFamily="2" charset="0"/>
            </a:endParaRPr>
          </a:p>
          <a:p>
            <a:pPr marL="742950" lvl="1" indent="-285750">
              <a:buFont typeface="Wingdings 2" panose="05020102010507070707" pitchFamily="18" charset="2"/>
              <a:buChar char=""/>
            </a:pPr>
            <a:r>
              <a:rPr lang="en-US" dirty="0">
                <a:solidFill>
                  <a:srgbClr val="333333"/>
                </a:solidFill>
                <a:ea typeface="Roboto" pitchFamily="2" charset="0"/>
              </a:rPr>
              <a:t> </a:t>
            </a:r>
            <a:r>
              <a:rPr lang="en-US" sz="1700" dirty="0">
                <a:solidFill>
                  <a:srgbClr val="333333"/>
                </a:solidFill>
                <a:latin typeface="Roboto" pitchFamily="2" charset="0"/>
                <a:ea typeface="Roboto" pitchFamily="2" charset="0"/>
              </a:rPr>
              <a:t>What is Strategic Organizational Change Management and Why Do </a:t>
            </a:r>
            <a:r>
              <a:rPr lang="en-US" sz="1700" dirty="0" smtClean="0">
                <a:solidFill>
                  <a:srgbClr val="333333"/>
                </a:solidFill>
                <a:latin typeface="Roboto" pitchFamily="2" charset="0"/>
                <a:ea typeface="Roboto" pitchFamily="2" charset="0"/>
              </a:rPr>
              <a:t>It?</a:t>
            </a:r>
          </a:p>
          <a:p>
            <a:pPr marL="742950" lvl="1" indent="-285750">
              <a:buFont typeface="Wingdings 2" panose="05020102010507070707" pitchFamily="18" charset="2"/>
              <a:buChar char=""/>
            </a:pPr>
            <a:r>
              <a:rPr lang="en-US" sz="1700" dirty="0" smtClean="0">
                <a:solidFill>
                  <a:srgbClr val="333333"/>
                </a:solidFill>
                <a:latin typeface="Roboto" pitchFamily="2" charset="0"/>
                <a:ea typeface="Roboto" pitchFamily="2" charset="0"/>
              </a:rPr>
              <a:t>UC </a:t>
            </a:r>
            <a:r>
              <a:rPr lang="en-US" sz="1700" dirty="0">
                <a:solidFill>
                  <a:srgbClr val="333333"/>
                </a:solidFill>
                <a:latin typeface="Roboto" pitchFamily="2" charset="0"/>
                <a:ea typeface="Roboto" pitchFamily="2" charset="0"/>
              </a:rPr>
              <a:t>San Diego ESR Change Management Approach</a:t>
            </a:r>
          </a:p>
          <a:p>
            <a:pPr marL="1200150" lvl="2" indent="-285750">
              <a:buFont typeface="Courier New" panose="02070309020205020404" pitchFamily="49" charset="0"/>
              <a:buChar char="o"/>
            </a:pPr>
            <a:r>
              <a:rPr lang="en-US" sz="1700" dirty="0">
                <a:solidFill>
                  <a:srgbClr val="333333"/>
                </a:solidFill>
                <a:latin typeface="Roboto" pitchFamily="2" charset="0"/>
                <a:ea typeface="Roboto" pitchFamily="2" charset="0"/>
              </a:rPr>
              <a:t>Integrated project and change management</a:t>
            </a:r>
          </a:p>
          <a:p>
            <a:pPr marL="1200150" lvl="2" indent="-285750">
              <a:buFont typeface="Courier New" panose="02070309020205020404" pitchFamily="49" charset="0"/>
              <a:buChar char="o"/>
            </a:pPr>
            <a:r>
              <a:rPr lang="en-US" sz="1700" dirty="0">
                <a:solidFill>
                  <a:srgbClr val="333333"/>
                </a:solidFill>
                <a:latin typeface="Roboto" pitchFamily="2" charset="0"/>
                <a:ea typeface="Roboto" pitchFamily="2" charset="0"/>
              </a:rPr>
              <a:t>Governance, escalation and program structures created to bridge current state to future state University culture</a:t>
            </a:r>
          </a:p>
          <a:p>
            <a:pPr marL="742950" lvl="1" indent="-285750">
              <a:buFont typeface="Wingdings 2" panose="05020102010507070707" pitchFamily="18" charset="2"/>
              <a:buChar char=""/>
            </a:pPr>
            <a:r>
              <a:rPr lang="en-US" sz="1700" dirty="0">
                <a:solidFill>
                  <a:srgbClr val="333333"/>
                </a:solidFill>
                <a:latin typeface="Roboto" pitchFamily="2" charset="0"/>
                <a:ea typeface="Roboto" pitchFamily="2" charset="0"/>
              </a:rPr>
              <a:t> Research-based actual organizational findings tracked globally for 20+ </a:t>
            </a:r>
            <a:r>
              <a:rPr lang="en-US" sz="1700" dirty="0" smtClean="0">
                <a:solidFill>
                  <a:srgbClr val="333333"/>
                </a:solidFill>
                <a:latin typeface="Roboto" pitchFamily="2" charset="0"/>
                <a:ea typeface="Roboto" pitchFamily="2" charset="0"/>
              </a:rPr>
              <a:t>years</a:t>
            </a:r>
          </a:p>
          <a:p>
            <a:pPr marL="742950" lvl="1" indent="-285750">
              <a:buFont typeface="Wingdings 2" panose="05020102010507070707" pitchFamily="18" charset="2"/>
              <a:buChar char=""/>
            </a:pPr>
            <a:r>
              <a:rPr lang="en-US" sz="1700" dirty="0" smtClean="0">
                <a:solidFill>
                  <a:srgbClr val="333333"/>
                </a:solidFill>
                <a:latin typeface="Roboto" pitchFamily="2" charset="0"/>
                <a:ea typeface="Roboto" pitchFamily="2" charset="0"/>
              </a:rPr>
              <a:t>The </a:t>
            </a:r>
            <a:r>
              <a:rPr lang="en-US" sz="1700" dirty="0">
                <a:solidFill>
                  <a:srgbClr val="333333"/>
                </a:solidFill>
                <a:latin typeface="Roboto" pitchFamily="2" charset="0"/>
                <a:ea typeface="Roboto" pitchFamily="2" charset="0"/>
              </a:rPr>
              <a:t>psychology of change in </a:t>
            </a:r>
            <a:r>
              <a:rPr lang="en-US" sz="1700" dirty="0" smtClean="0">
                <a:solidFill>
                  <a:srgbClr val="333333"/>
                </a:solidFill>
                <a:latin typeface="Roboto" pitchFamily="2" charset="0"/>
                <a:ea typeface="Roboto" pitchFamily="2" charset="0"/>
              </a:rPr>
              <a:t>organizations</a:t>
            </a:r>
          </a:p>
          <a:p>
            <a:pPr marL="742950" lvl="1" indent="-285750">
              <a:buFont typeface="Wingdings 2" panose="05020102010507070707" pitchFamily="18" charset="2"/>
              <a:buChar char=""/>
            </a:pPr>
            <a:r>
              <a:rPr lang="en-US" sz="1700" dirty="0" smtClean="0">
                <a:solidFill>
                  <a:srgbClr val="333333"/>
                </a:solidFill>
                <a:latin typeface="Roboto" pitchFamily="2" charset="0"/>
                <a:ea typeface="Roboto" pitchFamily="2" charset="0"/>
              </a:rPr>
              <a:t>The </a:t>
            </a:r>
            <a:r>
              <a:rPr lang="en-US" sz="1700" dirty="0">
                <a:solidFill>
                  <a:srgbClr val="333333"/>
                </a:solidFill>
                <a:latin typeface="Roboto" pitchFamily="2" charset="0"/>
                <a:ea typeface="Roboto" pitchFamily="2" charset="0"/>
              </a:rPr>
              <a:t>important distinction between organizational changes and individual </a:t>
            </a:r>
            <a:r>
              <a:rPr lang="en-US" sz="1700" dirty="0" smtClean="0">
                <a:solidFill>
                  <a:srgbClr val="333333"/>
                </a:solidFill>
                <a:latin typeface="Roboto" pitchFamily="2" charset="0"/>
                <a:ea typeface="Roboto" pitchFamily="2" charset="0"/>
              </a:rPr>
              <a:t>transitions</a:t>
            </a:r>
          </a:p>
          <a:p>
            <a:pPr marL="742950" lvl="1" indent="-285750">
              <a:buFont typeface="Wingdings 2" panose="05020102010507070707" pitchFamily="18" charset="2"/>
              <a:buChar char=""/>
            </a:pPr>
            <a:r>
              <a:rPr lang="en-US" sz="1700" dirty="0" smtClean="0">
                <a:solidFill>
                  <a:srgbClr val="333333"/>
                </a:solidFill>
                <a:latin typeface="Roboto" pitchFamily="2" charset="0"/>
                <a:ea typeface="Roboto" pitchFamily="2" charset="0"/>
              </a:rPr>
              <a:t>Key </a:t>
            </a:r>
            <a:r>
              <a:rPr lang="en-US" sz="1700" dirty="0">
                <a:solidFill>
                  <a:srgbClr val="333333"/>
                </a:solidFill>
                <a:latin typeface="Roboto" pitchFamily="2" charset="0"/>
                <a:ea typeface="Roboto" pitchFamily="2" charset="0"/>
              </a:rPr>
              <a:t>roles of the manager through change and </a:t>
            </a:r>
            <a:r>
              <a:rPr lang="en-US" sz="1700" dirty="0" smtClean="0">
                <a:solidFill>
                  <a:srgbClr val="333333"/>
                </a:solidFill>
                <a:latin typeface="Roboto" pitchFamily="2" charset="0"/>
                <a:ea typeface="Roboto" pitchFamily="2" charset="0"/>
              </a:rPr>
              <a:t>transition</a:t>
            </a:r>
          </a:p>
          <a:p>
            <a:pPr marL="742950" lvl="1" indent="-285750">
              <a:buFont typeface="Wingdings 2" panose="05020102010507070707" pitchFamily="18" charset="2"/>
              <a:buChar char=""/>
            </a:pPr>
            <a:r>
              <a:rPr lang="en-US" sz="1700" dirty="0" smtClean="0">
                <a:solidFill>
                  <a:srgbClr val="333333"/>
                </a:solidFill>
                <a:latin typeface="Roboto" pitchFamily="2" charset="0"/>
                <a:ea typeface="Roboto" pitchFamily="2" charset="0"/>
              </a:rPr>
              <a:t>ESR </a:t>
            </a:r>
            <a:r>
              <a:rPr lang="en-US" sz="1700" dirty="0">
                <a:solidFill>
                  <a:srgbClr val="333333"/>
                </a:solidFill>
                <a:latin typeface="Roboto" pitchFamily="2" charset="0"/>
                <a:ea typeface="Roboto" pitchFamily="2" charset="0"/>
              </a:rPr>
              <a:t>Projects overview, contacts, and panel Q/A</a:t>
            </a:r>
            <a:endParaRPr lang="en-US" sz="1700" dirty="0">
              <a:solidFill>
                <a:srgbClr val="333333"/>
              </a:solidFill>
              <a:latin typeface="Roboto" pitchFamily="2" charset="0"/>
              <a:ea typeface="Roboto" pitchFamily="2" charset="0"/>
            </a:endParaRPr>
          </a:p>
        </p:txBody>
      </p:sp>
    </p:spTree>
    <p:extLst>
      <p:ext uri="{BB962C8B-B14F-4D97-AF65-F5344CB8AC3E}">
        <p14:creationId xmlns:p14="http://schemas.microsoft.com/office/powerpoint/2010/main" val="103568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10795" y="1949341"/>
            <a:ext cx="10676910" cy="3662541"/>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2000" dirty="0">
                <a:solidFill>
                  <a:schemeClr val="bg1">
                    <a:lumMod val="50000"/>
                  </a:schemeClr>
                </a:solidFill>
              </a:rPr>
              <a:t>Deployment 1 locations, including UC Berkeley, UC Davis and UC ANR will deploy per the current plan in March 2019</a:t>
            </a:r>
            <a:r>
              <a:rPr lang="en-US" sz="2000" dirty="0" smtClean="0">
                <a:solidFill>
                  <a:schemeClr val="bg1">
                    <a:lumMod val="50000"/>
                  </a:schemeClr>
                </a:solidFill>
              </a:rPr>
              <a:t>.</a:t>
            </a:r>
            <a:br>
              <a:rPr lang="en-US" sz="2000" dirty="0" smtClean="0">
                <a:solidFill>
                  <a:schemeClr val="bg1">
                    <a:lumMod val="50000"/>
                  </a:schemeClr>
                </a:solidFill>
              </a:rPr>
            </a:br>
            <a:endParaRPr lang="en-US" sz="2000" dirty="0">
              <a:solidFill>
                <a:schemeClr val="bg1">
                  <a:lumMod val="50000"/>
                </a:schemeClr>
              </a:solidFill>
            </a:endParaRPr>
          </a:p>
          <a:p>
            <a:pPr marL="342900" marR="0" lvl="0" indent="-342900">
              <a:spcBef>
                <a:spcPts val="0"/>
              </a:spcBef>
              <a:spcAft>
                <a:spcPts val="0"/>
              </a:spcAft>
              <a:buFont typeface="Symbol" panose="05050102010706020507" pitchFamily="18" charset="2"/>
              <a:buChar char=""/>
            </a:pPr>
            <a:r>
              <a:rPr lang="en-US" sz="2000" dirty="0">
                <a:solidFill>
                  <a:schemeClr val="bg1">
                    <a:lumMod val="50000"/>
                  </a:schemeClr>
                </a:solidFill>
              </a:rPr>
              <a:t>Deployment 2 implementation for UC San Diego, UC San Francisco, UC Santa Cruz, Lawrence Berkeley National Lab and UC Hastings will shift from September 2019 to December 2019</a:t>
            </a:r>
            <a:r>
              <a:rPr lang="en-US" sz="2000" dirty="0" smtClean="0">
                <a:solidFill>
                  <a:schemeClr val="bg1">
                    <a:lumMod val="50000"/>
                  </a:schemeClr>
                </a:solidFill>
              </a:rPr>
              <a:t>.</a:t>
            </a:r>
            <a:br>
              <a:rPr lang="en-US" sz="2000" dirty="0" smtClean="0">
                <a:solidFill>
                  <a:schemeClr val="bg1">
                    <a:lumMod val="50000"/>
                  </a:schemeClr>
                </a:solidFill>
              </a:rPr>
            </a:br>
            <a:endParaRPr lang="en-US" sz="2000" dirty="0">
              <a:solidFill>
                <a:schemeClr val="bg1">
                  <a:lumMod val="50000"/>
                </a:schemeClr>
              </a:solidFill>
            </a:endParaRPr>
          </a:p>
          <a:p>
            <a:pPr marL="342900" marR="0" lvl="0" indent="-342900">
              <a:spcBef>
                <a:spcPts val="0"/>
              </a:spcBef>
              <a:spcAft>
                <a:spcPts val="600"/>
              </a:spcAft>
              <a:buFont typeface="Symbol" panose="05050102010706020507" pitchFamily="18" charset="2"/>
              <a:buChar char=""/>
            </a:pPr>
            <a:r>
              <a:rPr lang="en-US" sz="2000" dirty="0">
                <a:solidFill>
                  <a:schemeClr val="bg1">
                    <a:lumMod val="50000"/>
                  </a:schemeClr>
                </a:solidFill>
              </a:rPr>
              <a:t>UC Irvine will shift implementation from Deployment 1 (March 2019) to Deployment 2 (December 2019</a:t>
            </a:r>
            <a:r>
              <a:rPr lang="en-US" sz="2000" dirty="0" smtClean="0">
                <a:solidFill>
                  <a:schemeClr val="bg1">
                    <a:lumMod val="50000"/>
                  </a:schemeClr>
                </a:solidFill>
              </a:rPr>
              <a:t>).</a:t>
            </a:r>
            <a:br>
              <a:rPr lang="en-US" sz="2000" dirty="0" smtClean="0">
                <a:solidFill>
                  <a:schemeClr val="bg1">
                    <a:lumMod val="50000"/>
                  </a:schemeClr>
                </a:solidFill>
              </a:rPr>
            </a:br>
            <a:endParaRPr lang="en-US" sz="2000" dirty="0">
              <a:solidFill>
                <a:schemeClr val="bg1">
                  <a:lumMod val="50000"/>
                </a:schemeClr>
              </a:solidFill>
            </a:endParaRPr>
          </a:p>
          <a:p>
            <a:pPr marL="342900" marR="0" lvl="0" indent="-342900">
              <a:spcBef>
                <a:spcPts val="0"/>
              </a:spcBef>
              <a:spcAft>
                <a:spcPts val="600"/>
              </a:spcAft>
              <a:buFont typeface="Symbol" panose="05050102010706020507" pitchFamily="18" charset="2"/>
              <a:buChar char=""/>
            </a:pPr>
            <a:r>
              <a:rPr lang="en-US" sz="2000" dirty="0">
                <a:solidFill>
                  <a:schemeClr val="bg1">
                    <a:lumMod val="50000"/>
                  </a:schemeClr>
                </a:solidFill>
              </a:rPr>
              <a:t>To view an updated deployment schedule: </a:t>
            </a:r>
            <a:r>
              <a:rPr lang="en-US" sz="2000" dirty="0">
                <a:solidFill>
                  <a:schemeClr val="bg1">
                    <a:lumMod val="50000"/>
                  </a:schemeClr>
                </a:solidFill>
                <a:hlinkClick r:id="rId3"/>
              </a:rPr>
              <a:t>Check out the UCPath Website</a:t>
            </a:r>
            <a:endParaRPr lang="en-US" sz="2000" dirty="0">
              <a:solidFill>
                <a:schemeClr val="bg1">
                  <a:lumMod val="50000"/>
                </a:schemeClr>
              </a:solidFill>
            </a:endParaRPr>
          </a:p>
          <a:p>
            <a:r>
              <a:rPr lang="en-US" sz="2200" dirty="0">
                <a:solidFill>
                  <a:schemeClr val="bg1">
                    <a:lumMod val="50000"/>
                  </a:schemeClr>
                </a:solidFill>
              </a:rPr>
              <a:t> </a:t>
            </a:r>
          </a:p>
        </p:txBody>
      </p:sp>
      <p:pic>
        <p:nvPicPr>
          <p:cNvPr id="8" name="Picture 7"/>
          <p:cNvPicPr>
            <a:picLocks noChangeAspect="1"/>
          </p:cNvPicPr>
          <p:nvPr/>
        </p:nvPicPr>
        <p:blipFill>
          <a:blip r:embed="rId4"/>
          <a:stretch>
            <a:fillRect/>
          </a:stretch>
        </p:blipFill>
        <p:spPr>
          <a:xfrm>
            <a:off x="322729" y="316325"/>
            <a:ext cx="2162287" cy="737923"/>
          </a:xfrm>
          <a:prstGeom prst="rect">
            <a:avLst/>
          </a:prstGeom>
        </p:spPr>
      </p:pic>
      <p:sp>
        <p:nvSpPr>
          <p:cNvPr id="9" name="Rectangle 8"/>
          <p:cNvSpPr/>
          <p:nvPr/>
        </p:nvSpPr>
        <p:spPr>
          <a:xfrm>
            <a:off x="0" y="5757549"/>
            <a:ext cx="12192000" cy="7315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rgbClr val="487C9C"/>
                </a:solidFill>
              </a:rPr>
              <a:t>No Impact on Oracle Launch Date</a:t>
            </a:r>
            <a:endParaRPr lang="en-US" sz="3000" dirty="0">
              <a:solidFill>
                <a:srgbClr val="487C9C"/>
              </a:solidFill>
            </a:endParaRPr>
          </a:p>
        </p:txBody>
      </p:sp>
      <p:sp>
        <p:nvSpPr>
          <p:cNvPr id="21" name="Title 1"/>
          <p:cNvSpPr>
            <a:spLocks noGrp="1"/>
          </p:cNvSpPr>
          <p:nvPr>
            <p:ph type="ctrTitle"/>
          </p:nvPr>
        </p:nvSpPr>
        <p:spPr>
          <a:xfrm>
            <a:off x="2532215" y="472144"/>
            <a:ext cx="7255586" cy="543426"/>
          </a:xfrm>
        </p:spPr>
        <p:txBody>
          <a:bodyPr>
            <a:noAutofit/>
          </a:bodyPr>
          <a:lstStyle/>
          <a:p>
            <a:r>
              <a:rPr lang="en-US" sz="4000" dirty="0" smtClean="0"/>
              <a:t>Update</a:t>
            </a:r>
            <a:endParaRPr lang="en-US" sz="4000" dirty="0"/>
          </a:p>
        </p:txBody>
      </p:sp>
    </p:spTree>
    <p:extLst>
      <p:ext uri="{BB962C8B-B14F-4D97-AF65-F5344CB8AC3E}">
        <p14:creationId xmlns:p14="http://schemas.microsoft.com/office/powerpoint/2010/main" val="50807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496" y="300324"/>
            <a:ext cx="11296135" cy="753763"/>
          </a:xfrm>
        </p:spPr>
        <p:txBody>
          <a:bodyPr/>
          <a:lstStyle/>
          <a:p>
            <a:r>
              <a:rPr lang="en-US" dirty="0" smtClean="0"/>
              <a:t>GA Clean up Criteria and Batch Journals</a:t>
            </a:r>
            <a:endParaRPr lang="en-US" dirty="0"/>
          </a:p>
        </p:txBody>
      </p:sp>
      <p:sp>
        <p:nvSpPr>
          <p:cNvPr id="3" name="Rectangle 2"/>
          <p:cNvSpPr/>
          <p:nvPr/>
        </p:nvSpPr>
        <p:spPr>
          <a:xfrm>
            <a:off x="557240" y="1313913"/>
            <a:ext cx="8167212" cy="3139321"/>
          </a:xfrm>
          <a:prstGeom prst="rect">
            <a:avLst/>
          </a:prstGeom>
        </p:spPr>
        <p:txBody>
          <a:bodyPr wrap="square">
            <a:spAutoFit/>
          </a:bodyPr>
          <a:lstStyle/>
          <a:p>
            <a:pPr marL="342900" indent="-342900">
              <a:buFont typeface="+mj-lt"/>
              <a:buAutoNum type="arabicPeriod"/>
            </a:pPr>
            <a:r>
              <a:rPr lang="en-US" dirty="0">
                <a:solidFill>
                  <a:schemeClr val="bg1">
                    <a:lumMod val="50000"/>
                  </a:schemeClr>
                </a:solidFill>
              </a:rPr>
              <a:t>General Accounting is focusing their on-going clean-up efforts on CoA elements that are not associated with </a:t>
            </a:r>
            <a:r>
              <a:rPr lang="en-US" dirty="0" smtClean="0">
                <a:solidFill>
                  <a:schemeClr val="bg1">
                    <a:lumMod val="50000"/>
                  </a:schemeClr>
                </a:solidFill>
              </a:rPr>
              <a:t>an </a:t>
            </a:r>
            <a:r>
              <a:rPr lang="en-US" dirty="0">
                <a:solidFill>
                  <a:schemeClr val="bg1">
                    <a:lumMod val="50000"/>
                  </a:schemeClr>
                </a:solidFill>
              </a:rPr>
              <a:t>OPAFS Fund by: Facilitating mass inactivation of CoA elements that have not been used in the past 5 years with no residual balances (budget, financial, encumbrance and overall total)</a:t>
            </a:r>
            <a:br>
              <a:rPr lang="en-US" dirty="0">
                <a:solidFill>
                  <a:schemeClr val="bg1">
                    <a:lumMod val="50000"/>
                  </a:schemeClr>
                </a:solidFill>
              </a:rPr>
            </a:br>
            <a:r>
              <a:rPr lang="en-US" dirty="0">
                <a:solidFill>
                  <a:schemeClr val="bg1">
                    <a:lumMod val="50000"/>
                  </a:schemeClr>
                </a:solidFill>
              </a:rPr>
              <a:t/>
            </a:r>
            <a:br>
              <a:rPr lang="en-US" dirty="0">
                <a:solidFill>
                  <a:schemeClr val="bg1">
                    <a:lumMod val="50000"/>
                  </a:schemeClr>
                </a:solidFill>
              </a:rPr>
            </a:br>
            <a:endParaRPr lang="en-US" dirty="0">
              <a:solidFill>
                <a:schemeClr val="bg1">
                  <a:lumMod val="50000"/>
                </a:schemeClr>
              </a:solidFill>
            </a:endParaRPr>
          </a:p>
          <a:p>
            <a:pPr marL="342900" indent="-342900">
              <a:buFont typeface="+mj-lt"/>
              <a:buAutoNum type="arabicPeriod"/>
            </a:pPr>
            <a:r>
              <a:rPr lang="en-US" dirty="0">
                <a:solidFill>
                  <a:schemeClr val="bg1">
                    <a:lumMod val="50000"/>
                  </a:schemeClr>
                </a:solidFill>
              </a:rPr>
              <a:t>Creating journals to align balances of inactive indexes with an overall zero balance.  The purpose is to align balances by subaccount so the fiscal year end re-appropriation process will cease to impact these indexes.  The journals have a document prefix of BR and description of: “CCoA: Align Inactive Index Sub Accts”. </a:t>
            </a:r>
            <a:br>
              <a:rPr lang="en-US" dirty="0">
                <a:solidFill>
                  <a:schemeClr val="bg1">
                    <a:lumMod val="50000"/>
                  </a:schemeClr>
                </a:solidFill>
              </a:rPr>
            </a:br>
            <a:endParaRPr lang="en-US" dirty="0">
              <a:solidFill>
                <a:schemeClr val="bg1">
                  <a:lumMod val="50000"/>
                </a:schemeClr>
              </a:solidFill>
            </a:endParaRPr>
          </a:p>
        </p:txBody>
      </p:sp>
      <p:sp>
        <p:nvSpPr>
          <p:cNvPr id="7" name="Rectangle 6"/>
          <p:cNvSpPr/>
          <p:nvPr/>
        </p:nvSpPr>
        <p:spPr>
          <a:xfrm>
            <a:off x="557240" y="4495833"/>
            <a:ext cx="11238155" cy="1754326"/>
          </a:xfrm>
          <a:prstGeom prst="rect">
            <a:avLst/>
          </a:prstGeom>
        </p:spPr>
        <p:txBody>
          <a:bodyPr wrap="square">
            <a:spAutoFit/>
          </a:bodyPr>
          <a:lstStyle/>
          <a:p>
            <a:pPr marL="342900" indent="-342900">
              <a:buFont typeface="+mj-lt"/>
              <a:buAutoNum type="arabicPeriod" startAt="3"/>
            </a:pPr>
            <a:r>
              <a:rPr lang="en-US" dirty="0">
                <a:solidFill>
                  <a:schemeClr val="bg1">
                    <a:lumMod val="50000"/>
                  </a:schemeClr>
                </a:solidFill>
              </a:rPr>
              <a:t>Reviewing active indexes that contain a Fund, Organization or Program that is inactive and coordinating mass inactivation of these indexes.</a:t>
            </a:r>
            <a:br>
              <a:rPr lang="en-US" dirty="0">
                <a:solidFill>
                  <a:schemeClr val="bg1">
                    <a:lumMod val="50000"/>
                  </a:schemeClr>
                </a:solidFill>
              </a:rPr>
            </a:br>
            <a:r>
              <a:rPr lang="en-US" dirty="0">
                <a:solidFill>
                  <a:schemeClr val="bg1">
                    <a:lumMod val="50000"/>
                  </a:schemeClr>
                </a:solidFill>
              </a:rPr>
              <a:t/>
            </a:r>
            <a:br>
              <a:rPr lang="en-US" dirty="0">
                <a:solidFill>
                  <a:schemeClr val="bg1">
                    <a:lumMod val="50000"/>
                  </a:schemeClr>
                </a:solidFill>
              </a:rPr>
            </a:br>
            <a:endParaRPr lang="en-US" dirty="0">
              <a:solidFill>
                <a:schemeClr val="bg1">
                  <a:lumMod val="50000"/>
                </a:schemeClr>
              </a:solidFill>
            </a:endParaRPr>
          </a:p>
          <a:p>
            <a:pPr marL="342900" indent="-342900">
              <a:buFont typeface="+mj-lt"/>
              <a:buAutoNum type="arabicPeriod" startAt="3"/>
            </a:pPr>
            <a:r>
              <a:rPr lang="en-US" dirty="0">
                <a:solidFill>
                  <a:schemeClr val="bg1">
                    <a:lumMod val="50000"/>
                  </a:schemeClr>
                </a:solidFill>
              </a:rPr>
              <a:t>Campus Budget Office is working on mass inactivation of indexes where the overall index balance is zero and are on core ‘legacy’ funds that are no longer used due to the shift to SOFI 99100.</a:t>
            </a:r>
          </a:p>
        </p:txBody>
      </p:sp>
      <p:pic>
        <p:nvPicPr>
          <p:cNvPr id="9" name="Picture 8"/>
          <p:cNvPicPr>
            <a:picLocks noChangeAspect="1"/>
          </p:cNvPicPr>
          <p:nvPr/>
        </p:nvPicPr>
        <p:blipFill rotWithShape="1">
          <a:blip r:embed="rId3"/>
          <a:srcRect l="-764" t="3107" r="764" b="-3107"/>
          <a:stretch/>
        </p:blipFill>
        <p:spPr>
          <a:xfrm>
            <a:off x="9077737" y="1452283"/>
            <a:ext cx="2428639" cy="2091328"/>
          </a:xfrm>
          <a:prstGeom prst="rect">
            <a:avLst/>
          </a:prstGeom>
        </p:spPr>
      </p:pic>
    </p:spTree>
    <p:extLst>
      <p:ext uri="{BB962C8B-B14F-4D97-AF65-F5344CB8AC3E}">
        <p14:creationId xmlns:p14="http://schemas.microsoft.com/office/powerpoint/2010/main" val="429890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5057" y="2072269"/>
            <a:ext cx="5434641" cy="4213244"/>
          </a:xfrm>
          <a:prstGeom prst="rect">
            <a:avLst/>
          </a:prstGeom>
          <a:noFill/>
          <a:ln>
            <a:solidFill>
              <a:schemeClr val="accent3">
                <a:lumMod val="75000"/>
              </a:schemeClr>
            </a:solidFill>
          </a:ln>
        </p:spPr>
        <p:txBody>
          <a:bodyPr wrap="square" rtlCol="0">
            <a:spAutoFit/>
          </a:bodyPr>
          <a:lstStyle/>
          <a:p>
            <a:endParaRPr lang="en-US" dirty="0"/>
          </a:p>
        </p:txBody>
      </p:sp>
      <p:sp>
        <p:nvSpPr>
          <p:cNvPr id="8" name="TextBox 7"/>
          <p:cNvSpPr txBox="1"/>
          <p:nvPr/>
        </p:nvSpPr>
        <p:spPr>
          <a:xfrm>
            <a:off x="6115563" y="2072269"/>
            <a:ext cx="5434641" cy="4213244"/>
          </a:xfrm>
          <a:prstGeom prst="rect">
            <a:avLst/>
          </a:prstGeom>
          <a:noFill/>
          <a:ln>
            <a:solidFill>
              <a:schemeClr val="accent3">
                <a:lumMod val="75000"/>
              </a:schemeClr>
            </a:solidFill>
          </a:ln>
        </p:spPr>
        <p:txBody>
          <a:bodyPr wrap="square" rtlCol="0">
            <a:spAutoFit/>
          </a:bodyPr>
          <a:lstStyle/>
          <a:p>
            <a:endParaRPr lang="en-US" dirty="0"/>
          </a:p>
        </p:txBody>
      </p:sp>
      <p:sp>
        <p:nvSpPr>
          <p:cNvPr id="2" name="Title 1"/>
          <p:cNvSpPr>
            <a:spLocks noGrp="1"/>
          </p:cNvSpPr>
          <p:nvPr>
            <p:ph type="title"/>
          </p:nvPr>
        </p:nvSpPr>
        <p:spPr>
          <a:xfrm>
            <a:off x="345057" y="223439"/>
            <a:ext cx="11296135" cy="1560627"/>
          </a:xfrm>
        </p:spPr>
        <p:txBody>
          <a:bodyPr>
            <a:normAutofit fontScale="90000"/>
          </a:bodyPr>
          <a:lstStyle/>
          <a:p>
            <a:r>
              <a:rPr lang="en-US" dirty="0" smtClean="0"/>
              <a:t>New Chart of Accounts Development </a:t>
            </a:r>
            <a:br>
              <a:rPr lang="en-US" dirty="0" smtClean="0"/>
            </a:br>
            <a:r>
              <a:rPr lang="en-US" dirty="0" smtClean="0"/>
              <a:t/>
            </a:r>
            <a:br>
              <a:rPr lang="en-US" dirty="0" smtClean="0"/>
            </a:br>
            <a:r>
              <a:rPr lang="en-US" sz="2000" dirty="0">
                <a:solidFill>
                  <a:schemeClr val="bg1">
                    <a:lumMod val="50000"/>
                  </a:schemeClr>
                </a:solidFill>
                <a:latin typeface="+mn-lt"/>
                <a:ea typeface="+mn-ea"/>
                <a:cs typeface="+mn-cs"/>
              </a:rPr>
              <a:t>General Accounting (GA) staff are working with UCOP to finalize the new chart element hierarchies, including classification and numbering.  Numbering will all change to be consistent with the UC Common Chart of Accounts. </a:t>
            </a:r>
          </a:p>
        </p:txBody>
      </p:sp>
      <p:sp>
        <p:nvSpPr>
          <p:cNvPr id="3" name="Rectangle 2"/>
          <p:cNvSpPr/>
          <p:nvPr/>
        </p:nvSpPr>
        <p:spPr>
          <a:xfrm>
            <a:off x="779253" y="2648675"/>
            <a:ext cx="4810664" cy="3693319"/>
          </a:xfrm>
          <a:prstGeom prst="rect">
            <a:avLst/>
          </a:prstGeom>
        </p:spPr>
        <p:txBody>
          <a:bodyPr wrap="square">
            <a:spAutoFit/>
          </a:bodyPr>
          <a:lstStyle/>
          <a:p>
            <a:r>
              <a:rPr lang="en-US" dirty="0">
                <a:solidFill>
                  <a:schemeClr val="bg1">
                    <a:lumMod val="50000"/>
                  </a:schemeClr>
                </a:solidFill>
              </a:rPr>
              <a:t>The following new chart element hierarchies and values are in final draft form:</a:t>
            </a:r>
          </a:p>
          <a:p>
            <a:r>
              <a:rPr lang="en-US" dirty="0">
                <a:solidFill>
                  <a:srgbClr val="333333"/>
                </a:solidFill>
              </a:rPr>
              <a:t>	</a:t>
            </a:r>
            <a:r>
              <a:rPr lang="en-US" b="1" dirty="0" smtClean="0">
                <a:solidFill>
                  <a:srgbClr val="333333"/>
                </a:solidFill>
              </a:rPr>
              <a:t>Entity</a:t>
            </a:r>
          </a:p>
          <a:p>
            <a:r>
              <a:rPr lang="en-US" b="1" dirty="0" smtClean="0">
                <a:solidFill>
                  <a:srgbClr val="333333"/>
                </a:solidFill>
              </a:rPr>
              <a:t>	Asset accounts</a:t>
            </a:r>
          </a:p>
          <a:p>
            <a:r>
              <a:rPr lang="en-US" b="1" dirty="0" smtClean="0">
                <a:solidFill>
                  <a:srgbClr val="333333"/>
                </a:solidFill>
              </a:rPr>
              <a:t>	Liability accounts</a:t>
            </a:r>
          </a:p>
          <a:p>
            <a:r>
              <a:rPr lang="en-US" b="1" dirty="0">
                <a:solidFill>
                  <a:srgbClr val="333333"/>
                </a:solidFill>
              </a:rPr>
              <a:t>	</a:t>
            </a:r>
            <a:r>
              <a:rPr lang="en-US" b="1" dirty="0" smtClean="0">
                <a:solidFill>
                  <a:srgbClr val="333333"/>
                </a:solidFill>
              </a:rPr>
              <a:t>Function—</a:t>
            </a:r>
            <a:r>
              <a:rPr lang="en-US" dirty="0" smtClean="0">
                <a:solidFill>
                  <a:srgbClr val="333333"/>
                </a:solidFill>
              </a:rPr>
              <a:t>previous IFIS Program</a:t>
            </a:r>
          </a:p>
          <a:p>
            <a:r>
              <a:rPr lang="en-US" b="1" dirty="0" smtClean="0">
                <a:solidFill>
                  <a:srgbClr val="333333"/>
                </a:solidFill>
              </a:rPr>
              <a:t>	Program</a:t>
            </a:r>
            <a:r>
              <a:rPr lang="en-US" dirty="0" smtClean="0">
                <a:solidFill>
                  <a:srgbClr val="333333"/>
                </a:solidFill>
              </a:rPr>
              <a:t>—new system-wide code</a:t>
            </a:r>
          </a:p>
          <a:p>
            <a:endParaRPr lang="en-US" dirty="0">
              <a:solidFill>
                <a:srgbClr val="333333"/>
              </a:solidFill>
            </a:endParaRPr>
          </a:p>
          <a:p>
            <a:r>
              <a:rPr lang="en-US" dirty="0">
                <a:solidFill>
                  <a:schemeClr val="bg1">
                    <a:lumMod val="50000"/>
                  </a:schemeClr>
                </a:solidFill>
              </a:rPr>
              <a:t>The Central Budget Office (Reshma Bir) is working on a final draft of the new Oracle </a:t>
            </a:r>
            <a:r>
              <a:rPr lang="en-US" b="1" dirty="0">
                <a:solidFill>
                  <a:schemeClr val="bg1">
                    <a:lumMod val="50000"/>
                  </a:schemeClr>
                </a:solidFill>
              </a:rPr>
              <a:t>Department</a:t>
            </a:r>
            <a:r>
              <a:rPr lang="en-US" dirty="0">
                <a:solidFill>
                  <a:schemeClr val="bg1">
                    <a:lumMod val="50000"/>
                  </a:schemeClr>
                </a:solidFill>
              </a:rPr>
              <a:t> (aka Organization) hierarchy and values.</a:t>
            </a:r>
            <a:br>
              <a:rPr lang="en-US" dirty="0">
                <a:solidFill>
                  <a:schemeClr val="bg1">
                    <a:lumMod val="50000"/>
                  </a:schemeClr>
                </a:solidFill>
              </a:rPr>
            </a:br>
            <a:r>
              <a:rPr lang="en-US" dirty="0">
                <a:solidFill>
                  <a:srgbClr val="333333"/>
                </a:solidFill>
                <a:latin typeface="Roboto" pitchFamily="2" charset="0"/>
              </a:rPr>
              <a:t/>
            </a:r>
            <a:br>
              <a:rPr lang="en-US" dirty="0">
                <a:solidFill>
                  <a:srgbClr val="333333"/>
                </a:solidFill>
                <a:latin typeface="Roboto" pitchFamily="2" charset="0"/>
              </a:rPr>
            </a:br>
            <a:r>
              <a:rPr lang="en-US" dirty="0">
                <a:solidFill>
                  <a:srgbClr val="000000"/>
                </a:solidFill>
                <a:hlinkClick r:id="rId3"/>
              </a:rPr>
              <a:t>Click here to download final drafts.</a:t>
            </a:r>
            <a:endParaRPr lang="en-US" b="0" i="0" dirty="0">
              <a:solidFill>
                <a:srgbClr val="333333"/>
              </a:solidFill>
              <a:effectLst/>
              <a:latin typeface="Roboto" pitchFamily="2" charset="0"/>
            </a:endParaRPr>
          </a:p>
        </p:txBody>
      </p:sp>
      <p:sp>
        <p:nvSpPr>
          <p:cNvPr id="4" name="Rectangle 3"/>
          <p:cNvSpPr/>
          <p:nvPr/>
        </p:nvSpPr>
        <p:spPr>
          <a:xfrm>
            <a:off x="2149031" y="2093041"/>
            <a:ext cx="1430200" cy="477054"/>
          </a:xfrm>
          <a:prstGeom prst="rect">
            <a:avLst/>
          </a:prstGeom>
        </p:spPr>
        <p:txBody>
          <a:bodyPr wrap="none">
            <a:spAutoFit/>
          </a:bodyPr>
          <a:lstStyle/>
          <a:p>
            <a:r>
              <a:rPr lang="en-US" sz="2500" dirty="0" smtClean="0"/>
              <a:t>CURRENT</a:t>
            </a:r>
            <a:endParaRPr lang="en-US" sz="2500" dirty="0"/>
          </a:p>
        </p:txBody>
      </p:sp>
      <p:sp>
        <p:nvSpPr>
          <p:cNvPr id="5" name="Rectangle 4"/>
          <p:cNvSpPr/>
          <p:nvPr/>
        </p:nvSpPr>
        <p:spPr>
          <a:xfrm>
            <a:off x="7949432" y="2093041"/>
            <a:ext cx="1698285" cy="477054"/>
          </a:xfrm>
          <a:prstGeom prst="rect">
            <a:avLst/>
          </a:prstGeom>
        </p:spPr>
        <p:txBody>
          <a:bodyPr wrap="none">
            <a:spAutoFit/>
          </a:bodyPr>
          <a:lstStyle/>
          <a:p>
            <a:r>
              <a:rPr lang="en-US" sz="2500" dirty="0" smtClean="0"/>
              <a:t>UPCOMING</a:t>
            </a:r>
            <a:endParaRPr lang="en-US" sz="2500" dirty="0"/>
          </a:p>
        </p:txBody>
      </p:sp>
      <p:sp>
        <p:nvSpPr>
          <p:cNvPr id="7" name="Rectangle 6"/>
          <p:cNvSpPr/>
          <p:nvPr/>
        </p:nvSpPr>
        <p:spPr>
          <a:xfrm>
            <a:off x="6504317" y="2648675"/>
            <a:ext cx="4810664" cy="3693319"/>
          </a:xfrm>
          <a:prstGeom prst="rect">
            <a:avLst/>
          </a:prstGeom>
        </p:spPr>
        <p:txBody>
          <a:bodyPr wrap="square">
            <a:spAutoFit/>
          </a:bodyPr>
          <a:lstStyle/>
          <a:p>
            <a:r>
              <a:rPr lang="en-US" dirty="0">
                <a:solidFill>
                  <a:schemeClr val="bg1">
                    <a:lumMod val="50000"/>
                  </a:schemeClr>
                </a:solidFill>
              </a:rPr>
              <a:t>The following new chart element hierarchies and values are in progress in GA with expected completion date by </a:t>
            </a:r>
            <a:r>
              <a:rPr lang="en-US" b="1" dirty="0">
                <a:solidFill>
                  <a:srgbClr val="487C9C"/>
                </a:solidFill>
              </a:rPr>
              <a:t>March 31, 2019</a:t>
            </a:r>
            <a:r>
              <a:rPr lang="en-US" dirty="0">
                <a:solidFill>
                  <a:schemeClr val="bg1">
                    <a:lumMod val="50000"/>
                  </a:schemeClr>
                </a:solidFill>
              </a:rPr>
              <a:t>:</a:t>
            </a:r>
          </a:p>
          <a:p>
            <a:r>
              <a:rPr lang="en-US" b="0" i="0" dirty="0">
                <a:solidFill>
                  <a:srgbClr val="333333"/>
                </a:solidFill>
                <a:effectLst/>
              </a:rPr>
              <a:t>	</a:t>
            </a:r>
            <a:r>
              <a:rPr lang="en-US" b="1" i="0" dirty="0" smtClean="0">
                <a:solidFill>
                  <a:srgbClr val="333333"/>
                </a:solidFill>
                <a:effectLst/>
              </a:rPr>
              <a:t>Revenue accounts</a:t>
            </a:r>
          </a:p>
          <a:p>
            <a:r>
              <a:rPr lang="en-US" b="1" dirty="0">
                <a:solidFill>
                  <a:srgbClr val="333333"/>
                </a:solidFill>
              </a:rPr>
              <a:t>	</a:t>
            </a:r>
            <a:r>
              <a:rPr lang="en-US" b="1" dirty="0" smtClean="0">
                <a:solidFill>
                  <a:srgbClr val="333333"/>
                </a:solidFill>
              </a:rPr>
              <a:t>Fund</a:t>
            </a:r>
          </a:p>
          <a:p>
            <a:r>
              <a:rPr lang="en-US" b="1" dirty="0" smtClean="0">
                <a:solidFill>
                  <a:srgbClr val="333333"/>
                </a:solidFill>
              </a:rPr>
              <a:t>	Expense </a:t>
            </a:r>
            <a:r>
              <a:rPr lang="en-US" b="1" dirty="0">
                <a:solidFill>
                  <a:srgbClr val="333333"/>
                </a:solidFill>
              </a:rPr>
              <a:t>accounts</a:t>
            </a:r>
          </a:p>
          <a:p>
            <a:endParaRPr lang="en-US" b="1" dirty="0" smtClean="0">
              <a:solidFill>
                <a:srgbClr val="333333"/>
              </a:solidFill>
            </a:endParaRPr>
          </a:p>
          <a:p>
            <a:r>
              <a:rPr lang="en-US" dirty="0">
                <a:solidFill>
                  <a:schemeClr val="bg1">
                    <a:lumMod val="50000"/>
                  </a:schemeClr>
                </a:solidFill>
              </a:rPr>
              <a:t>The following new chart element hierarchies and values will be determined and developed once Oracle functionality is reviewed and understood:</a:t>
            </a:r>
          </a:p>
          <a:p>
            <a:r>
              <a:rPr lang="en-US" i="0" dirty="0">
                <a:solidFill>
                  <a:srgbClr val="333333"/>
                </a:solidFill>
                <a:effectLst/>
              </a:rPr>
              <a:t>	</a:t>
            </a:r>
            <a:r>
              <a:rPr lang="en-US" b="1" i="0" dirty="0" smtClean="0">
                <a:solidFill>
                  <a:srgbClr val="333333"/>
                </a:solidFill>
                <a:effectLst/>
              </a:rPr>
              <a:t>Activity</a:t>
            </a:r>
          </a:p>
          <a:p>
            <a:r>
              <a:rPr lang="en-US" b="1" dirty="0">
                <a:solidFill>
                  <a:srgbClr val="333333"/>
                </a:solidFill>
              </a:rPr>
              <a:t>	</a:t>
            </a:r>
            <a:r>
              <a:rPr lang="en-US" b="1" dirty="0" smtClean="0">
                <a:solidFill>
                  <a:srgbClr val="333333"/>
                </a:solidFill>
              </a:rPr>
              <a:t>Location</a:t>
            </a:r>
          </a:p>
          <a:p>
            <a:r>
              <a:rPr lang="en-US" b="1" i="0" dirty="0">
                <a:solidFill>
                  <a:srgbClr val="333333"/>
                </a:solidFill>
                <a:effectLst/>
              </a:rPr>
              <a:t>	</a:t>
            </a:r>
            <a:r>
              <a:rPr lang="en-US" b="1" i="0" dirty="0" smtClean="0">
                <a:solidFill>
                  <a:srgbClr val="333333"/>
                </a:solidFill>
                <a:effectLst/>
              </a:rPr>
              <a:t>Project</a:t>
            </a:r>
            <a:endParaRPr lang="en-US" b="1" i="0" dirty="0">
              <a:solidFill>
                <a:srgbClr val="333333"/>
              </a:solidFill>
              <a:effectLst/>
            </a:endParaRPr>
          </a:p>
        </p:txBody>
      </p:sp>
    </p:spTree>
    <p:extLst>
      <p:ext uri="{BB962C8B-B14F-4D97-AF65-F5344CB8AC3E}">
        <p14:creationId xmlns:p14="http://schemas.microsoft.com/office/powerpoint/2010/main" val="4037814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ESR ">
      <a:dk1>
        <a:srgbClr val="05BFD5"/>
      </a:dk1>
      <a:lt1>
        <a:srgbClr val="FFFFFF"/>
      </a:lt1>
      <a:dk2>
        <a:srgbClr val="585958"/>
      </a:dk2>
      <a:lt2>
        <a:srgbClr val="FFFFFF"/>
      </a:lt2>
      <a:accent1>
        <a:srgbClr val="05BFD5"/>
      </a:accent1>
      <a:accent2>
        <a:srgbClr val="006390"/>
      </a:accent2>
      <a:accent3>
        <a:srgbClr val="A5A5A5"/>
      </a:accent3>
      <a:accent4>
        <a:srgbClr val="2E3772"/>
      </a:accent4>
      <a:accent5>
        <a:srgbClr val="FDFFFC"/>
      </a:accent5>
      <a:accent6>
        <a:srgbClr val="F5F6FF"/>
      </a:accent6>
      <a:hlink>
        <a:srgbClr val="2E3772"/>
      </a:hlink>
      <a:folHlink>
        <a:srgbClr val="D3751C"/>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L TEMPLATE" id="{78CD295F-64B9-D447-AFE3-9DCE59637CD6}" vid="{551AD14F-9F29-A146-B811-EE934B7C4A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ESR Presentation-Master Template (4)</Template>
  <TotalTime>22519</TotalTime>
  <Words>650</Words>
  <Application>Microsoft Office PowerPoint</Application>
  <PresentationFormat>Widescreen</PresentationFormat>
  <Paragraphs>157</Paragraphs>
  <Slides>9</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vt:lpstr>
      <vt:lpstr>Calibri Light</vt:lpstr>
      <vt:lpstr>Courier New</vt:lpstr>
      <vt:lpstr>Roboto</vt:lpstr>
      <vt:lpstr>Symbol</vt:lpstr>
      <vt:lpstr>Wingdings 2</vt:lpstr>
      <vt:lpstr>Custom Design</vt:lpstr>
      <vt:lpstr>Financial Information System</vt:lpstr>
      <vt:lpstr>PowerPoint Presentation</vt:lpstr>
      <vt:lpstr>Implementation Partner</vt:lpstr>
      <vt:lpstr>Design Teams</vt:lpstr>
      <vt:lpstr>90 Day Plan</vt:lpstr>
      <vt:lpstr>People Manager Training</vt:lpstr>
      <vt:lpstr>Update</vt:lpstr>
      <vt:lpstr>GA Clean up Criteria and Batch Journals</vt:lpstr>
      <vt:lpstr>New Chart of Accounts Development   General Accounting (GA) staff are working with UCOP to finalize the new chart element hierarchies, including classification and numbering.  Numbering will all change to be consistent with the UC Common Chart of Accounts. </vt:lpstr>
    </vt:vector>
  </TitlesOfParts>
  <Manager/>
  <Company>UCSD-ACT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Information System</dc:title>
  <dc:subject/>
  <dc:creator>Blankenship, Laura</dc:creator>
  <cp:keywords/>
  <dc:description/>
  <cp:lastModifiedBy>Blankenship, Laura</cp:lastModifiedBy>
  <cp:revision>199</cp:revision>
  <dcterms:created xsi:type="dcterms:W3CDTF">2018-10-19T20:57:02Z</dcterms:created>
  <dcterms:modified xsi:type="dcterms:W3CDTF">2019-02-07T00:34:54Z</dcterms:modified>
  <cp:category/>
</cp:coreProperties>
</file>